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5" r:id="rId1"/>
    <p:sldMasterId id="2147483696" r:id="rId2"/>
    <p:sldMasterId id="2147483697" r:id="rId3"/>
    <p:sldMasterId id="2147483698" r:id="rId4"/>
  </p:sldMasterIdLst>
  <p:notesMasterIdLst>
    <p:notesMasterId r:id="rId20"/>
  </p:notesMasterIdLst>
  <p:sldIdLst>
    <p:sldId id="256" r:id="rId5"/>
    <p:sldId id="260" r:id="rId6"/>
    <p:sldId id="257" r:id="rId7"/>
    <p:sldId id="259" r:id="rId8"/>
    <p:sldId id="262" r:id="rId9"/>
    <p:sldId id="263" r:id="rId10"/>
    <p:sldId id="264" r:id="rId11"/>
    <p:sldId id="265" r:id="rId12"/>
    <p:sldId id="267" r:id="rId13"/>
    <p:sldId id="268" r:id="rId14"/>
    <p:sldId id="269" r:id="rId15"/>
    <p:sldId id="270" r:id="rId16"/>
    <p:sldId id="271" r:id="rId17"/>
    <p:sldId id="272" r:id="rId18"/>
    <p:sldId id="258"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issa Lee" initials="EL" lastIdx="1" clrIdx="0">
    <p:extLst>
      <p:ext uri="{19B8F6BF-5375-455C-9EA6-DF929625EA0E}">
        <p15:presenceInfo xmlns:p15="http://schemas.microsoft.com/office/powerpoint/2012/main" userId="23e8ec943b1d14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95" autoAdjust="0"/>
  </p:normalViewPr>
  <p:slideViewPr>
    <p:cSldViewPr snapToGrid="0">
      <p:cViewPr varScale="1">
        <p:scale>
          <a:sx n="90" d="100"/>
          <a:sy n="90" d="100"/>
        </p:scale>
        <p:origin x="600"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52887d0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652887d06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2514c2f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g62514c2fc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3,199 is 3.1 trillion yen. </a:t>
            </a:r>
            <a:endParaRPr sz="1200" b="0" i="0" u="none" strike="noStrike" cap="none" dirty="0">
              <a:solidFill>
                <a:schemeClr val="dk1"/>
              </a:solidFill>
              <a:latin typeface="Calibri"/>
              <a:ea typeface="Calibri"/>
              <a:cs typeface="Calibri"/>
              <a:sym typeface="Calibri"/>
            </a:endParaRPr>
          </a:p>
        </p:txBody>
      </p:sp>
      <p:sp>
        <p:nvSpPr>
          <p:cNvPr id="273" name="Google Shape;273;g62514c2fca_0_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5167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2514c2f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g62514c2fc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73" name="Google Shape;273;g62514c2fca_0_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2514c2f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g62514c2fc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73" name="Google Shape;273;g62514c2fca_0_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5609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2514c2f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g62514c2fc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73" name="Google Shape;273;g62514c2fca_0_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60905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2514c2f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g62514c2fc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273" name="Google Shape;273;g62514c2fca_0_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5293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610962e6ba_0_14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1" name="Google Shape;281;g610962e6ba_0_1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0" name="Google Shape;90;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1" name="Google Shape;9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4" name="Google Shape;9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5"/>
        <p:cNvGrpSpPr/>
        <p:nvPr/>
      </p:nvGrpSpPr>
      <p:grpSpPr>
        <a:xfrm>
          <a:off x="0" y="0"/>
          <a:ext cx="0" cy="0"/>
          <a:chOff x="0" y="0"/>
          <a:chExt cx="0" cy="0"/>
        </a:xfrm>
      </p:grpSpPr>
      <p:sp>
        <p:nvSpPr>
          <p:cNvPr id="96" name="Google Shape;9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 name="Google Shape;97;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8" name="Google Shape;9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2" name="Google Shape;102;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3" name="Google Shape;10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 name="Google Shape;10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 name="Google Shape;109;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0" name="Google Shape;11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3" name="Google Shape;11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4"/>
        <p:cNvGrpSpPr/>
        <p:nvPr/>
      </p:nvGrpSpPr>
      <p:grpSpPr>
        <a:xfrm>
          <a:off x="0" y="0"/>
          <a:ext cx="0" cy="0"/>
          <a:chOff x="0" y="0"/>
          <a:chExt cx="0" cy="0"/>
        </a:xfrm>
      </p:grpSpPr>
      <p:sp>
        <p:nvSpPr>
          <p:cNvPr id="115" name="Google Shape;115;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7" name="Google Shape;117;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8" name="Google Shape;118;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19" name="Google Shape;11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0"/>
        <p:cNvGrpSpPr/>
        <p:nvPr/>
      </p:nvGrpSpPr>
      <p:grpSpPr>
        <a:xfrm>
          <a:off x="0" y="0"/>
          <a:ext cx="0" cy="0"/>
          <a:chOff x="0" y="0"/>
          <a:chExt cx="0" cy="0"/>
        </a:xfrm>
      </p:grpSpPr>
      <p:sp>
        <p:nvSpPr>
          <p:cNvPr id="121" name="Google Shape;121;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22" name="Google Shape;12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3"/>
        <p:cNvGrpSpPr/>
        <p:nvPr/>
      </p:nvGrpSpPr>
      <p:grpSpPr>
        <a:xfrm>
          <a:off x="0" y="0"/>
          <a:ext cx="0" cy="0"/>
          <a:chOff x="0" y="0"/>
          <a:chExt cx="0" cy="0"/>
        </a:xfrm>
      </p:grpSpPr>
      <p:sp>
        <p:nvSpPr>
          <p:cNvPr id="124" name="Google Shape;124;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5" name="Google Shape;125;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6" name="Google Shape;12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7"/>
        <p:cNvGrpSpPr/>
        <p:nvPr/>
      </p:nvGrpSpPr>
      <p:grpSpPr>
        <a:xfrm>
          <a:off x="0" y="0"/>
          <a:ext cx="0" cy="0"/>
          <a:chOff x="0" y="0"/>
          <a:chExt cx="0" cy="0"/>
        </a:xfrm>
      </p:grpSpPr>
      <p:sp>
        <p:nvSpPr>
          <p:cNvPr id="128" name="Google Shape;12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1" name="Google Shape;131;p25"/>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endParaRPr/>
          </a:p>
        </p:txBody>
      </p:sp>
      <p:sp>
        <p:nvSpPr>
          <p:cNvPr id="132" name="Google Shape;132;p2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33" name="Google Shape;133;p2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34" name="Google Shape;134;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0"/>
        <p:cNvGrpSpPr/>
        <p:nvPr/>
      </p:nvGrpSpPr>
      <p:grpSpPr>
        <a:xfrm>
          <a:off x="0" y="0"/>
          <a:ext cx="0" cy="0"/>
          <a:chOff x="0" y="0"/>
          <a:chExt cx="0" cy="0"/>
        </a:xfrm>
      </p:grpSpPr>
      <p:sp>
        <p:nvSpPr>
          <p:cNvPr id="141" name="Google Shape;141;p2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142" name="Google Shape;142;p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143" name="Google Shape;143;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4"/>
        <p:cNvGrpSpPr/>
        <p:nvPr/>
      </p:nvGrpSpPr>
      <p:grpSpPr>
        <a:xfrm>
          <a:off x="0" y="0"/>
          <a:ext cx="0" cy="0"/>
          <a:chOff x="0" y="0"/>
          <a:chExt cx="0" cy="0"/>
        </a:xfrm>
      </p:grpSpPr>
      <p:sp>
        <p:nvSpPr>
          <p:cNvPr id="145" name="Google Shape;145;p2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146" name="Google Shape;14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7"/>
        <p:cNvGrpSpPr/>
        <p:nvPr/>
      </p:nvGrpSpPr>
      <p:grpSpPr>
        <a:xfrm>
          <a:off x="0" y="0"/>
          <a:ext cx="0" cy="0"/>
          <a:chOff x="0" y="0"/>
          <a:chExt cx="0" cy="0"/>
        </a:xfrm>
      </p:grpSpPr>
      <p:sp>
        <p:nvSpPr>
          <p:cNvPr id="148" name="Google Shape;148;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49" name="Google Shape;149;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50" name="Google Shape;150;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1"/>
        <p:cNvGrpSpPr/>
        <p:nvPr/>
      </p:nvGrpSpPr>
      <p:grpSpPr>
        <a:xfrm>
          <a:off x="0" y="0"/>
          <a:ext cx="0" cy="0"/>
          <a:chOff x="0" y="0"/>
          <a:chExt cx="0" cy="0"/>
        </a:xfrm>
      </p:grpSpPr>
      <p:sp>
        <p:nvSpPr>
          <p:cNvPr id="152" name="Google Shape;152;p30"/>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9pPr>
          </a:lstStyle>
          <a:p>
            <a:endParaRPr/>
          </a:p>
        </p:txBody>
      </p:sp>
      <p:sp>
        <p:nvSpPr>
          <p:cNvPr id="153" name="Google Shape;153;p30"/>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15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15000"/>
              </a:lnSpc>
              <a:spcBef>
                <a:spcPts val="16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15000"/>
              </a:lnSpc>
              <a:spcBef>
                <a:spcPts val="16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15000"/>
              </a:lnSpc>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15000"/>
              </a:lnSpc>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15000"/>
              </a:lnSpc>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15000"/>
              </a:lnSpc>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15000"/>
              </a:lnSpc>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15000"/>
              </a:lnSpc>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4" name="Google Shape;154;p3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5"/>
        <p:cNvGrpSpPr/>
        <p:nvPr/>
      </p:nvGrpSpPr>
      <p:grpSpPr>
        <a:xfrm>
          <a:off x="0" y="0"/>
          <a:ext cx="0" cy="0"/>
          <a:chOff x="0" y="0"/>
          <a:chExt cx="0" cy="0"/>
        </a:xfrm>
      </p:grpSpPr>
      <p:sp>
        <p:nvSpPr>
          <p:cNvPr id="156" name="Google Shape;156;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57" name="Google Shape;157;p3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158" name="Google Shape;158;p3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159" name="Google Shape;159;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0"/>
        <p:cNvGrpSpPr/>
        <p:nvPr/>
      </p:nvGrpSpPr>
      <p:grpSpPr>
        <a:xfrm>
          <a:off x="0" y="0"/>
          <a:ext cx="0" cy="0"/>
          <a:chOff x="0" y="0"/>
          <a:chExt cx="0" cy="0"/>
        </a:xfrm>
      </p:grpSpPr>
      <p:sp>
        <p:nvSpPr>
          <p:cNvPr id="161" name="Google Shape;161;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2" name="Google Shape;162;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3"/>
        <p:cNvGrpSpPr/>
        <p:nvPr/>
      </p:nvGrpSpPr>
      <p:grpSpPr>
        <a:xfrm>
          <a:off x="0" y="0"/>
          <a:ext cx="0" cy="0"/>
          <a:chOff x="0" y="0"/>
          <a:chExt cx="0" cy="0"/>
        </a:xfrm>
      </p:grpSpPr>
      <p:sp>
        <p:nvSpPr>
          <p:cNvPr id="164" name="Google Shape;164;p3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165" name="Google Shape;165;p3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166" name="Google Shape;166;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7"/>
        <p:cNvGrpSpPr/>
        <p:nvPr/>
      </p:nvGrpSpPr>
      <p:grpSpPr>
        <a:xfrm>
          <a:off x="0" y="0"/>
          <a:ext cx="0" cy="0"/>
          <a:chOff x="0" y="0"/>
          <a:chExt cx="0" cy="0"/>
        </a:xfrm>
      </p:grpSpPr>
      <p:sp>
        <p:nvSpPr>
          <p:cNvPr id="168" name="Google Shape;168;p3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169" name="Google Shape;169;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0"/>
        <p:cNvGrpSpPr/>
        <p:nvPr/>
      </p:nvGrpSpPr>
      <p:grpSpPr>
        <a:xfrm>
          <a:off x="0" y="0"/>
          <a:ext cx="0" cy="0"/>
          <a:chOff x="0" y="0"/>
          <a:chExt cx="0" cy="0"/>
        </a:xfrm>
      </p:grpSpPr>
      <p:sp>
        <p:nvSpPr>
          <p:cNvPr id="171" name="Google Shape;171;p3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173" name="Google Shape;173;p3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174" name="Google Shape;174;p3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75" name="Google Shape;175;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6"/>
        <p:cNvGrpSpPr/>
        <p:nvPr/>
      </p:nvGrpSpPr>
      <p:grpSpPr>
        <a:xfrm>
          <a:off x="0" y="0"/>
          <a:ext cx="0" cy="0"/>
          <a:chOff x="0" y="0"/>
          <a:chExt cx="0" cy="0"/>
        </a:xfrm>
      </p:grpSpPr>
      <p:sp>
        <p:nvSpPr>
          <p:cNvPr id="177" name="Google Shape;177;p3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178" name="Google Shape;178;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9"/>
        <p:cNvGrpSpPr/>
        <p:nvPr/>
      </p:nvGrpSpPr>
      <p:grpSpPr>
        <a:xfrm>
          <a:off x="0" y="0"/>
          <a:ext cx="0" cy="0"/>
          <a:chOff x="0" y="0"/>
          <a:chExt cx="0" cy="0"/>
        </a:xfrm>
      </p:grpSpPr>
      <p:sp>
        <p:nvSpPr>
          <p:cNvPr id="180" name="Google Shape;180;p3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181" name="Google Shape;181;p3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82" name="Google Shape;182;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3"/>
        <p:cNvGrpSpPr/>
        <p:nvPr/>
      </p:nvGrpSpPr>
      <p:grpSpPr>
        <a:xfrm>
          <a:off x="0" y="0"/>
          <a:ext cx="0" cy="0"/>
          <a:chOff x="0" y="0"/>
          <a:chExt cx="0" cy="0"/>
        </a:xfrm>
      </p:grpSpPr>
      <p:sp>
        <p:nvSpPr>
          <p:cNvPr id="184" name="Google Shape;184;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1"/>
        <p:cNvGrpSpPr/>
        <p:nvPr/>
      </p:nvGrpSpPr>
      <p:grpSpPr>
        <a:xfrm>
          <a:off x="0" y="0"/>
          <a:ext cx="0" cy="0"/>
          <a:chOff x="0" y="0"/>
          <a:chExt cx="0" cy="0"/>
        </a:xfrm>
      </p:grpSpPr>
      <p:sp>
        <p:nvSpPr>
          <p:cNvPr id="192" name="Google Shape;192;p40"/>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rtl="0">
              <a:spcBef>
                <a:spcPts val="0"/>
              </a:spcBef>
              <a:spcAft>
                <a:spcPts val="0"/>
              </a:spcAft>
              <a:buSzPts val="2400"/>
              <a:buNone/>
              <a:defRPr sz="1400"/>
            </a:lvl2pPr>
            <a:lvl3pPr lvl="2" rtl="0">
              <a:spcBef>
                <a:spcPts val="0"/>
              </a:spcBef>
              <a:spcAft>
                <a:spcPts val="0"/>
              </a:spcAft>
              <a:buSzPts val="2400"/>
              <a:buNone/>
              <a:defRPr sz="1400"/>
            </a:lvl3pPr>
            <a:lvl4pPr lvl="3" rtl="0">
              <a:spcBef>
                <a:spcPts val="0"/>
              </a:spcBef>
              <a:spcAft>
                <a:spcPts val="0"/>
              </a:spcAft>
              <a:buSzPts val="2400"/>
              <a:buNone/>
              <a:defRPr sz="1400"/>
            </a:lvl4pPr>
            <a:lvl5pPr lvl="4" rtl="0">
              <a:spcBef>
                <a:spcPts val="0"/>
              </a:spcBef>
              <a:spcAft>
                <a:spcPts val="0"/>
              </a:spcAft>
              <a:buSzPts val="2400"/>
              <a:buNone/>
              <a:defRPr sz="1400"/>
            </a:lvl5pPr>
            <a:lvl6pPr lvl="5" rtl="0">
              <a:spcBef>
                <a:spcPts val="0"/>
              </a:spcBef>
              <a:spcAft>
                <a:spcPts val="0"/>
              </a:spcAft>
              <a:buSzPts val="2400"/>
              <a:buNone/>
              <a:defRPr sz="1400"/>
            </a:lvl6pPr>
            <a:lvl7pPr lvl="6" rtl="0">
              <a:spcBef>
                <a:spcPts val="0"/>
              </a:spcBef>
              <a:spcAft>
                <a:spcPts val="0"/>
              </a:spcAft>
              <a:buSzPts val="2400"/>
              <a:buNone/>
              <a:defRPr sz="1400"/>
            </a:lvl7pPr>
            <a:lvl8pPr lvl="7" rtl="0">
              <a:spcBef>
                <a:spcPts val="0"/>
              </a:spcBef>
              <a:spcAft>
                <a:spcPts val="0"/>
              </a:spcAft>
              <a:buSzPts val="2400"/>
              <a:buNone/>
              <a:defRPr sz="1400"/>
            </a:lvl8pPr>
            <a:lvl9pPr lvl="8" rtl="0">
              <a:spcBef>
                <a:spcPts val="0"/>
              </a:spcBef>
              <a:spcAft>
                <a:spcPts val="0"/>
              </a:spcAft>
              <a:buSzPts val="2400"/>
              <a:buNone/>
              <a:defRPr sz="1400"/>
            </a:lvl9pPr>
          </a:lstStyle>
          <a:p>
            <a:endParaRPr/>
          </a:p>
        </p:txBody>
      </p:sp>
      <p:sp>
        <p:nvSpPr>
          <p:cNvPr id="193" name="Google Shape;193;p40"/>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94" name="Google Shape;194;p4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195" name="Google Shape;195;p4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6"/>
        <p:cNvGrpSpPr/>
        <p:nvPr/>
      </p:nvGrpSpPr>
      <p:grpSpPr>
        <a:xfrm>
          <a:off x="0" y="0"/>
          <a:ext cx="0" cy="0"/>
          <a:chOff x="0" y="0"/>
          <a:chExt cx="0" cy="0"/>
        </a:xfrm>
      </p:grpSpPr>
      <p:sp>
        <p:nvSpPr>
          <p:cNvPr id="207" name="Google Shape;207;p4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208" name="Google Shape;208;p4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209" name="Google Shape;209;p4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0"/>
        <p:cNvGrpSpPr/>
        <p:nvPr/>
      </p:nvGrpSpPr>
      <p:grpSpPr>
        <a:xfrm>
          <a:off x="0" y="0"/>
          <a:ext cx="0" cy="0"/>
          <a:chOff x="0" y="0"/>
          <a:chExt cx="0" cy="0"/>
        </a:xfrm>
      </p:grpSpPr>
      <p:sp>
        <p:nvSpPr>
          <p:cNvPr id="211" name="Google Shape;211;p44"/>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rtl="0">
              <a:spcBef>
                <a:spcPts val="0"/>
              </a:spcBef>
              <a:spcAft>
                <a:spcPts val="0"/>
              </a:spcAft>
              <a:buSzPts val="2400"/>
              <a:buNone/>
              <a:defRPr sz="1400"/>
            </a:lvl2pPr>
            <a:lvl3pPr lvl="2" rtl="0">
              <a:spcBef>
                <a:spcPts val="0"/>
              </a:spcBef>
              <a:spcAft>
                <a:spcPts val="0"/>
              </a:spcAft>
              <a:buSzPts val="2400"/>
              <a:buNone/>
              <a:defRPr sz="1400"/>
            </a:lvl3pPr>
            <a:lvl4pPr lvl="3" rtl="0">
              <a:spcBef>
                <a:spcPts val="0"/>
              </a:spcBef>
              <a:spcAft>
                <a:spcPts val="0"/>
              </a:spcAft>
              <a:buSzPts val="2400"/>
              <a:buNone/>
              <a:defRPr sz="1400"/>
            </a:lvl4pPr>
            <a:lvl5pPr lvl="4" rtl="0">
              <a:spcBef>
                <a:spcPts val="0"/>
              </a:spcBef>
              <a:spcAft>
                <a:spcPts val="0"/>
              </a:spcAft>
              <a:buSzPts val="2400"/>
              <a:buNone/>
              <a:defRPr sz="1400"/>
            </a:lvl5pPr>
            <a:lvl6pPr lvl="5" rtl="0">
              <a:spcBef>
                <a:spcPts val="0"/>
              </a:spcBef>
              <a:spcAft>
                <a:spcPts val="0"/>
              </a:spcAft>
              <a:buSzPts val="2400"/>
              <a:buNone/>
              <a:defRPr sz="1400"/>
            </a:lvl6pPr>
            <a:lvl7pPr lvl="6" rtl="0">
              <a:spcBef>
                <a:spcPts val="0"/>
              </a:spcBef>
              <a:spcAft>
                <a:spcPts val="0"/>
              </a:spcAft>
              <a:buSzPts val="2400"/>
              <a:buNone/>
              <a:defRPr sz="1400"/>
            </a:lvl7pPr>
            <a:lvl8pPr lvl="7" rtl="0">
              <a:spcBef>
                <a:spcPts val="0"/>
              </a:spcBef>
              <a:spcAft>
                <a:spcPts val="0"/>
              </a:spcAft>
              <a:buSzPts val="2400"/>
              <a:buNone/>
              <a:defRPr sz="1400"/>
            </a:lvl8pPr>
            <a:lvl9pPr lvl="8" rtl="0">
              <a:spcBef>
                <a:spcPts val="0"/>
              </a:spcBef>
              <a:spcAft>
                <a:spcPts val="0"/>
              </a:spcAft>
              <a:buSzPts val="2400"/>
              <a:buNone/>
              <a:defRPr sz="1400"/>
            </a:lvl9pPr>
          </a:lstStyle>
          <a:p>
            <a:endParaRPr/>
          </a:p>
        </p:txBody>
      </p:sp>
      <p:sp>
        <p:nvSpPr>
          <p:cNvPr id="212" name="Google Shape;212;p44"/>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4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213" name="Google Shape;213;p4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214" name="Google Shape;214;p4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215" name="Google Shape;215;p4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6"/>
        <p:cNvGrpSpPr/>
        <p:nvPr/>
      </p:nvGrpSpPr>
      <p:grpSpPr>
        <a:xfrm>
          <a:off x="0" y="0"/>
          <a:ext cx="0" cy="0"/>
          <a:chOff x="0" y="0"/>
          <a:chExt cx="0" cy="0"/>
        </a:xfrm>
      </p:grpSpPr>
      <p:sp>
        <p:nvSpPr>
          <p:cNvPr id="217" name="Google Shape;217;p4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2400"/>
              <a:buNone/>
              <a:defRPr sz="1400"/>
            </a:lvl2pPr>
            <a:lvl3pPr lvl="2" rtl="0">
              <a:spcBef>
                <a:spcPts val="0"/>
              </a:spcBef>
              <a:spcAft>
                <a:spcPts val="0"/>
              </a:spcAft>
              <a:buSzPts val="2400"/>
              <a:buNone/>
              <a:defRPr sz="1400"/>
            </a:lvl3pPr>
            <a:lvl4pPr lvl="3" rtl="0">
              <a:spcBef>
                <a:spcPts val="0"/>
              </a:spcBef>
              <a:spcAft>
                <a:spcPts val="0"/>
              </a:spcAft>
              <a:buSzPts val="2400"/>
              <a:buNone/>
              <a:defRPr sz="1400"/>
            </a:lvl4pPr>
            <a:lvl5pPr lvl="4" rtl="0">
              <a:spcBef>
                <a:spcPts val="0"/>
              </a:spcBef>
              <a:spcAft>
                <a:spcPts val="0"/>
              </a:spcAft>
              <a:buSzPts val="2400"/>
              <a:buNone/>
              <a:defRPr sz="1400"/>
            </a:lvl5pPr>
            <a:lvl6pPr lvl="5" rtl="0">
              <a:spcBef>
                <a:spcPts val="0"/>
              </a:spcBef>
              <a:spcAft>
                <a:spcPts val="0"/>
              </a:spcAft>
              <a:buSzPts val="2400"/>
              <a:buNone/>
              <a:defRPr sz="1400"/>
            </a:lvl6pPr>
            <a:lvl7pPr lvl="6" rtl="0">
              <a:spcBef>
                <a:spcPts val="0"/>
              </a:spcBef>
              <a:spcAft>
                <a:spcPts val="0"/>
              </a:spcAft>
              <a:buSzPts val="2400"/>
              <a:buNone/>
              <a:defRPr sz="1400"/>
            </a:lvl7pPr>
            <a:lvl8pPr lvl="7" rtl="0">
              <a:spcBef>
                <a:spcPts val="0"/>
              </a:spcBef>
              <a:spcAft>
                <a:spcPts val="0"/>
              </a:spcAft>
              <a:buSzPts val="2400"/>
              <a:buNone/>
              <a:defRPr sz="1400"/>
            </a:lvl8pPr>
            <a:lvl9pPr lvl="8" rtl="0">
              <a:spcBef>
                <a:spcPts val="0"/>
              </a:spcBef>
              <a:spcAft>
                <a:spcPts val="0"/>
              </a:spcAft>
              <a:buSzPts val="2400"/>
              <a:buNone/>
              <a:defRPr sz="1400"/>
            </a:lvl9pPr>
          </a:lstStyle>
          <a:p>
            <a:endParaRPr/>
          </a:p>
        </p:txBody>
      </p:sp>
      <p:sp>
        <p:nvSpPr>
          <p:cNvPr id="218" name="Google Shape;218;p45"/>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19" name="Google Shape;219;p45"/>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20" name="Google Shape;220;p4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221" name="Google Shape;221;p4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222" name="Google Shape;222;p4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5"/>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23"/>
        <p:cNvGrpSpPr/>
        <p:nvPr/>
      </p:nvGrpSpPr>
      <p:grpSpPr>
        <a:xfrm>
          <a:off x="0" y="0"/>
          <a:ext cx="0" cy="0"/>
          <a:chOff x="0" y="0"/>
          <a:chExt cx="0" cy="0"/>
        </a:xfrm>
      </p:grpSpPr>
      <p:sp>
        <p:nvSpPr>
          <p:cNvPr id="224" name="Google Shape;224;p46"/>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2400"/>
              <a:buNone/>
              <a:defRPr sz="1400"/>
            </a:lvl2pPr>
            <a:lvl3pPr lvl="2" rtl="0">
              <a:spcBef>
                <a:spcPts val="0"/>
              </a:spcBef>
              <a:spcAft>
                <a:spcPts val="0"/>
              </a:spcAft>
              <a:buSzPts val="2400"/>
              <a:buNone/>
              <a:defRPr sz="1400"/>
            </a:lvl3pPr>
            <a:lvl4pPr lvl="3" rtl="0">
              <a:spcBef>
                <a:spcPts val="0"/>
              </a:spcBef>
              <a:spcAft>
                <a:spcPts val="0"/>
              </a:spcAft>
              <a:buSzPts val="2400"/>
              <a:buNone/>
              <a:defRPr sz="1400"/>
            </a:lvl4pPr>
            <a:lvl5pPr lvl="4" rtl="0">
              <a:spcBef>
                <a:spcPts val="0"/>
              </a:spcBef>
              <a:spcAft>
                <a:spcPts val="0"/>
              </a:spcAft>
              <a:buSzPts val="2400"/>
              <a:buNone/>
              <a:defRPr sz="1400"/>
            </a:lvl5pPr>
            <a:lvl6pPr lvl="5" rtl="0">
              <a:spcBef>
                <a:spcPts val="0"/>
              </a:spcBef>
              <a:spcAft>
                <a:spcPts val="0"/>
              </a:spcAft>
              <a:buSzPts val="2400"/>
              <a:buNone/>
              <a:defRPr sz="1400"/>
            </a:lvl6pPr>
            <a:lvl7pPr lvl="6" rtl="0">
              <a:spcBef>
                <a:spcPts val="0"/>
              </a:spcBef>
              <a:spcAft>
                <a:spcPts val="0"/>
              </a:spcAft>
              <a:buSzPts val="2400"/>
              <a:buNone/>
              <a:defRPr sz="1400"/>
            </a:lvl7pPr>
            <a:lvl8pPr lvl="7" rtl="0">
              <a:spcBef>
                <a:spcPts val="0"/>
              </a:spcBef>
              <a:spcAft>
                <a:spcPts val="0"/>
              </a:spcAft>
              <a:buSzPts val="2400"/>
              <a:buNone/>
              <a:defRPr sz="1400"/>
            </a:lvl8pPr>
            <a:lvl9pPr lvl="8" rtl="0">
              <a:spcBef>
                <a:spcPts val="0"/>
              </a:spcBef>
              <a:spcAft>
                <a:spcPts val="0"/>
              </a:spcAft>
              <a:buSzPts val="2400"/>
              <a:buNone/>
              <a:defRPr sz="1400"/>
            </a:lvl9pPr>
          </a:lstStyle>
          <a:p>
            <a:endParaRPr/>
          </a:p>
        </p:txBody>
      </p:sp>
      <p:sp>
        <p:nvSpPr>
          <p:cNvPr id="225" name="Google Shape;225;p46"/>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226" name="Google Shape;226;p46"/>
          <p:cNvSpPr txBox="1">
            <a:spLocks noGrp="1"/>
          </p:cNvSpPr>
          <p:nvPr>
            <p:ph type="body" idx="2"/>
          </p:nvPr>
        </p:nvSpPr>
        <p:spPr>
          <a:xfrm>
            <a:off x="629841" y="1878806"/>
            <a:ext cx="3868500" cy="27633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27" name="Google Shape;227;p46"/>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228" name="Google Shape;228;p46"/>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29" name="Google Shape;229;p4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230" name="Google Shape;230;p4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231" name="Google Shape;231;p4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2"/>
        <p:cNvGrpSpPr/>
        <p:nvPr/>
      </p:nvGrpSpPr>
      <p:grpSpPr>
        <a:xfrm>
          <a:off x="0" y="0"/>
          <a:ext cx="0" cy="0"/>
          <a:chOff x="0" y="0"/>
          <a:chExt cx="0" cy="0"/>
        </a:xfrm>
      </p:grpSpPr>
      <p:sp>
        <p:nvSpPr>
          <p:cNvPr id="233" name="Google Shape;233;p4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2400"/>
              <a:buNone/>
              <a:defRPr sz="1400"/>
            </a:lvl2pPr>
            <a:lvl3pPr lvl="2" rtl="0">
              <a:spcBef>
                <a:spcPts val="0"/>
              </a:spcBef>
              <a:spcAft>
                <a:spcPts val="0"/>
              </a:spcAft>
              <a:buSzPts val="2400"/>
              <a:buNone/>
              <a:defRPr sz="1400"/>
            </a:lvl3pPr>
            <a:lvl4pPr lvl="3" rtl="0">
              <a:spcBef>
                <a:spcPts val="0"/>
              </a:spcBef>
              <a:spcAft>
                <a:spcPts val="0"/>
              </a:spcAft>
              <a:buSzPts val="2400"/>
              <a:buNone/>
              <a:defRPr sz="1400"/>
            </a:lvl4pPr>
            <a:lvl5pPr lvl="4" rtl="0">
              <a:spcBef>
                <a:spcPts val="0"/>
              </a:spcBef>
              <a:spcAft>
                <a:spcPts val="0"/>
              </a:spcAft>
              <a:buSzPts val="2400"/>
              <a:buNone/>
              <a:defRPr sz="1400"/>
            </a:lvl5pPr>
            <a:lvl6pPr lvl="5" rtl="0">
              <a:spcBef>
                <a:spcPts val="0"/>
              </a:spcBef>
              <a:spcAft>
                <a:spcPts val="0"/>
              </a:spcAft>
              <a:buSzPts val="2400"/>
              <a:buNone/>
              <a:defRPr sz="1400"/>
            </a:lvl6pPr>
            <a:lvl7pPr lvl="6" rtl="0">
              <a:spcBef>
                <a:spcPts val="0"/>
              </a:spcBef>
              <a:spcAft>
                <a:spcPts val="0"/>
              </a:spcAft>
              <a:buSzPts val="2400"/>
              <a:buNone/>
              <a:defRPr sz="1400"/>
            </a:lvl7pPr>
            <a:lvl8pPr lvl="7" rtl="0">
              <a:spcBef>
                <a:spcPts val="0"/>
              </a:spcBef>
              <a:spcAft>
                <a:spcPts val="0"/>
              </a:spcAft>
              <a:buSzPts val="2400"/>
              <a:buNone/>
              <a:defRPr sz="1400"/>
            </a:lvl8pPr>
            <a:lvl9pPr lvl="8" rtl="0">
              <a:spcBef>
                <a:spcPts val="0"/>
              </a:spcBef>
              <a:spcAft>
                <a:spcPts val="0"/>
              </a:spcAft>
              <a:buSzPts val="2400"/>
              <a:buNone/>
              <a:defRPr sz="1400"/>
            </a:lvl9pPr>
          </a:lstStyle>
          <a:p>
            <a:endParaRPr/>
          </a:p>
        </p:txBody>
      </p:sp>
      <p:sp>
        <p:nvSpPr>
          <p:cNvPr id="234" name="Google Shape;234;p4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235" name="Google Shape;235;p4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236" name="Google Shape;236;p4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37"/>
        <p:cNvGrpSpPr/>
        <p:nvPr/>
      </p:nvGrpSpPr>
      <p:grpSpPr>
        <a:xfrm>
          <a:off x="0" y="0"/>
          <a:ext cx="0" cy="0"/>
          <a:chOff x="0" y="0"/>
          <a:chExt cx="0" cy="0"/>
        </a:xfrm>
      </p:grpSpPr>
      <p:sp>
        <p:nvSpPr>
          <p:cNvPr id="238" name="Google Shape;238;p48"/>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rtl="0">
              <a:spcBef>
                <a:spcPts val="0"/>
              </a:spcBef>
              <a:spcAft>
                <a:spcPts val="0"/>
              </a:spcAft>
              <a:buSzPts val="2400"/>
              <a:buNone/>
              <a:defRPr sz="1400"/>
            </a:lvl2pPr>
            <a:lvl3pPr lvl="2" rtl="0">
              <a:spcBef>
                <a:spcPts val="0"/>
              </a:spcBef>
              <a:spcAft>
                <a:spcPts val="0"/>
              </a:spcAft>
              <a:buSzPts val="2400"/>
              <a:buNone/>
              <a:defRPr sz="1400"/>
            </a:lvl3pPr>
            <a:lvl4pPr lvl="3" rtl="0">
              <a:spcBef>
                <a:spcPts val="0"/>
              </a:spcBef>
              <a:spcAft>
                <a:spcPts val="0"/>
              </a:spcAft>
              <a:buSzPts val="2400"/>
              <a:buNone/>
              <a:defRPr sz="1400"/>
            </a:lvl4pPr>
            <a:lvl5pPr lvl="4" rtl="0">
              <a:spcBef>
                <a:spcPts val="0"/>
              </a:spcBef>
              <a:spcAft>
                <a:spcPts val="0"/>
              </a:spcAft>
              <a:buSzPts val="2400"/>
              <a:buNone/>
              <a:defRPr sz="1400"/>
            </a:lvl5pPr>
            <a:lvl6pPr lvl="5" rtl="0">
              <a:spcBef>
                <a:spcPts val="0"/>
              </a:spcBef>
              <a:spcAft>
                <a:spcPts val="0"/>
              </a:spcAft>
              <a:buSzPts val="2400"/>
              <a:buNone/>
              <a:defRPr sz="1400"/>
            </a:lvl6pPr>
            <a:lvl7pPr lvl="6" rtl="0">
              <a:spcBef>
                <a:spcPts val="0"/>
              </a:spcBef>
              <a:spcAft>
                <a:spcPts val="0"/>
              </a:spcAft>
              <a:buSzPts val="2400"/>
              <a:buNone/>
              <a:defRPr sz="1400"/>
            </a:lvl7pPr>
            <a:lvl8pPr lvl="7" rtl="0">
              <a:spcBef>
                <a:spcPts val="0"/>
              </a:spcBef>
              <a:spcAft>
                <a:spcPts val="0"/>
              </a:spcAft>
              <a:buSzPts val="2400"/>
              <a:buNone/>
              <a:defRPr sz="1400"/>
            </a:lvl8pPr>
            <a:lvl9pPr lvl="8" rtl="0">
              <a:spcBef>
                <a:spcPts val="0"/>
              </a:spcBef>
              <a:spcAft>
                <a:spcPts val="0"/>
              </a:spcAft>
              <a:buSzPts val="2400"/>
              <a:buNone/>
              <a:defRPr sz="1400"/>
            </a:lvl9pPr>
          </a:lstStyle>
          <a:p>
            <a:endParaRPr/>
          </a:p>
        </p:txBody>
      </p:sp>
      <p:sp>
        <p:nvSpPr>
          <p:cNvPr id="239" name="Google Shape;239;p48"/>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Autofit/>
          </a:bodyPr>
          <a:lstStyle>
            <a:lvl1pPr marL="457200" marR="0" lvl="0" indent="-381000" algn="l" rtl="0">
              <a:lnSpc>
                <a:spcPct val="9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lnSpc>
                <a:spcPct val="9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40" name="Google Shape;240;p48"/>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241" name="Google Shape;241;p4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242" name="Google Shape;242;p4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243" name="Google Shape;243;p4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44"/>
        <p:cNvGrpSpPr/>
        <p:nvPr/>
      </p:nvGrpSpPr>
      <p:grpSpPr>
        <a:xfrm>
          <a:off x="0" y="0"/>
          <a:ext cx="0" cy="0"/>
          <a:chOff x="0" y="0"/>
          <a:chExt cx="0" cy="0"/>
        </a:xfrm>
      </p:grpSpPr>
      <p:sp>
        <p:nvSpPr>
          <p:cNvPr id="245" name="Google Shape;245;p49"/>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rtl="0">
              <a:spcBef>
                <a:spcPts val="0"/>
              </a:spcBef>
              <a:spcAft>
                <a:spcPts val="0"/>
              </a:spcAft>
              <a:buSzPts val="2400"/>
              <a:buNone/>
              <a:defRPr sz="1400"/>
            </a:lvl2pPr>
            <a:lvl3pPr lvl="2" rtl="0">
              <a:spcBef>
                <a:spcPts val="0"/>
              </a:spcBef>
              <a:spcAft>
                <a:spcPts val="0"/>
              </a:spcAft>
              <a:buSzPts val="2400"/>
              <a:buNone/>
              <a:defRPr sz="1400"/>
            </a:lvl3pPr>
            <a:lvl4pPr lvl="3" rtl="0">
              <a:spcBef>
                <a:spcPts val="0"/>
              </a:spcBef>
              <a:spcAft>
                <a:spcPts val="0"/>
              </a:spcAft>
              <a:buSzPts val="2400"/>
              <a:buNone/>
              <a:defRPr sz="1400"/>
            </a:lvl4pPr>
            <a:lvl5pPr lvl="4" rtl="0">
              <a:spcBef>
                <a:spcPts val="0"/>
              </a:spcBef>
              <a:spcAft>
                <a:spcPts val="0"/>
              </a:spcAft>
              <a:buSzPts val="2400"/>
              <a:buNone/>
              <a:defRPr sz="1400"/>
            </a:lvl5pPr>
            <a:lvl6pPr lvl="5" rtl="0">
              <a:spcBef>
                <a:spcPts val="0"/>
              </a:spcBef>
              <a:spcAft>
                <a:spcPts val="0"/>
              </a:spcAft>
              <a:buSzPts val="2400"/>
              <a:buNone/>
              <a:defRPr sz="1400"/>
            </a:lvl6pPr>
            <a:lvl7pPr lvl="6" rtl="0">
              <a:spcBef>
                <a:spcPts val="0"/>
              </a:spcBef>
              <a:spcAft>
                <a:spcPts val="0"/>
              </a:spcAft>
              <a:buSzPts val="2400"/>
              <a:buNone/>
              <a:defRPr sz="1400"/>
            </a:lvl7pPr>
            <a:lvl8pPr lvl="7" rtl="0">
              <a:spcBef>
                <a:spcPts val="0"/>
              </a:spcBef>
              <a:spcAft>
                <a:spcPts val="0"/>
              </a:spcAft>
              <a:buSzPts val="2400"/>
              <a:buNone/>
              <a:defRPr sz="1400"/>
            </a:lvl8pPr>
            <a:lvl9pPr lvl="8" rtl="0">
              <a:spcBef>
                <a:spcPts val="0"/>
              </a:spcBef>
              <a:spcAft>
                <a:spcPts val="0"/>
              </a:spcAft>
              <a:buSzPts val="2400"/>
              <a:buNone/>
              <a:defRPr sz="1400"/>
            </a:lvl9pPr>
          </a:lstStyle>
          <a:p>
            <a:endParaRPr/>
          </a:p>
        </p:txBody>
      </p:sp>
      <p:sp>
        <p:nvSpPr>
          <p:cNvPr id="246" name="Google Shape;246;p49"/>
          <p:cNvSpPr>
            <a:spLocks noGrp="1"/>
          </p:cNvSpPr>
          <p:nvPr>
            <p:ph type="pic" idx="2"/>
          </p:nvPr>
        </p:nvSpPr>
        <p:spPr>
          <a:xfrm>
            <a:off x="3887391" y="740569"/>
            <a:ext cx="4629300" cy="3655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47" name="Google Shape;247;p49"/>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248" name="Google Shape;248;p4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249" name="Google Shape;249;p4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250" name="Google Shape;250;p4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51"/>
        <p:cNvGrpSpPr/>
        <p:nvPr/>
      </p:nvGrpSpPr>
      <p:grpSpPr>
        <a:xfrm>
          <a:off x="0" y="0"/>
          <a:ext cx="0" cy="0"/>
          <a:chOff x="0" y="0"/>
          <a:chExt cx="0" cy="0"/>
        </a:xfrm>
      </p:grpSpPr>
      <p:sp>
        <p:nvSpPr>
          <p:cNvPr id="252" name="Google Shape;252;p5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2400"/>
              <a:buNone/>
              <a:defRPr sz="1400"/>
            </a:lvl2pPr>
            <a:lvl3pPr lvl="2" rtl="0">
              <a:spcBef>
                <a:spcPts val="0"/>
              </a:spcBef>
              <a:spcAft>
                <a:spcPts val="0"/>
              </a:spcAft>
              <a:buSzPts val="2400"/>
              <a:buNone/>
              <a:defRPr sz="1400"/>
            </a:lvl3pPr>
            <a:lvl4pPr lvl="3" rtl="0">
              <a:spcBef>
                <a:spcPts val="0"/>
              </a:spcBef>
              <a:spcAft>
                <a:spcPts val="0"/>
              </a:spcAft>
              <a:buSzPts val="2400"/>
              <a:buNone/>
              <a:defRPr sz="1400"/>
            </a:lvl4pPr>
            <a:lvl5pPr lvl="4" rtl="0">
              <a:spcBef>
                <a:spcPts val="0"/>
              </a:spcBef>
              <a:spcAft>
                <a:spcPts val="0"/>
              </a:spcAft>
              <a:buSzPts val="2400"/>
              <a:buNone/>
              <a:defRPr sz="1400"/>
            </a:lvl5pPr>
            <a:lvl6pPr lvl="5" rtl="0">
              <a:spcBef>
                <a:spcPts val="0"/>
              </a:spcBef>
              <a:spcAft>
                <a:spcPts val="0"/>
              </a:spcAft>
              <a:buSzPts val="2400"/>
              <a:buNone/>
              <a:defRPr sz="1400"/>
            </a:lvl6pPr>
            <a:lvl7pPr lvl="6" rtl="0">
              <a:spcBef>
                <a:spcPts val="0"/>
              </a:spcBef>
              <a:spcAft>
                <a:spcPts val="0"/>
              </a:spcAft>
              <a:buSzPts val="2400"/>
              <a:buNone/>
              <a:defRPr sz="1400"/>
            </a:lvl7pPr>
            <a:lvl8pPr lvl="7" rtl="0">
              <a:spcBef>
                <a:spcPts val="0"/>
              </a:spcBef>
              <a:spcAft>
                <a:spcPts val="0"/>
              </a:spcAft>
              <a:buSzPts val="2400"/>
              <a:buNone/>
              <a:defRPr sz="1400"/>
            </a:lvl8pPr>
            <a:lvl9pPr lvl="8" rtl="0">
              <a:spcBef>
                <a:spcPts val="0"/>
              </a:spcBef>
              <a:spcAft>
                <a:spcPts val="0"/>
              </a:spcAft>
              <a:buSzPts val="2400"/>
              <a:buNone/>
              <a:defRPr sz="1400"/>
            </a:lvl9pPr>
          </a:lstStyle>
          <a:p>
            <a:endParaRPr/>
          </a:p>
        </p:txBody>
      </p:sp>
      <p:sp>
        <p:nvSpPr>
          <p:cNvPr id="253" name="Google Shape;253;p50"/>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54" name="Google Shape;254;p5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255" name="Google Shape;255;p5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256" name="Google Shape;256;p5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57"/>
        <p:cNvGrpSpPr/>
        <p:nvPr/>
      </p:nvGrpSpPr>
      <p:grpSpPr>
        <a:xfrm>
          <a:off x="0" y="0"/>
          <a:ext cx="0" cy="0"/>
          <a:chOff x="0" y="0"/>
          <a:chExt cx="0" cy="0"/>
        </a:xfrm>
      </p:grpSpPr>
      <p:sp>
        <p:nvSpPr>
          <p:cNvPr id="258" name="Google Shape;258;p51"/>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2400"/>
              <a:buNone/>
              <a:defRPr sz="1400"/>
            </a:lvl2pPr>
            <a:lvl3pPr lvl="2" rtl="0">
              <a:spcBef>
                <a:spcPts val="0"/>
              </a:spcBef>
              <a:spcAft>
                <a:spcPts val="0"/>
              </a:spcAft>
              <a:buSzPts val="2400"/>
              <a:buNone/>
              <a:defRPr sz="1400"/>
            </a:lvl3pPr>
            <a:lvl4pPr lvl="3" rtl="0">
              <a:spcBef>
                <a:spcPts val="0"/>
              </a:spcBef>
              <a:spcAft>
                <a:spcPts val="0"/>
              </a:spcAft>
              <a:buSzPts val="2400"/>
              <a:buNone/>
              <a:defRPr sz="1400"/>
            </a:lvl4pPr>
            <a:lvl5pPr lvl="4" rtl="0">
              <a:spcBef>
                <a:spcPts val="0"/>
              </a:spcBef>
              <a:spcAft>
                <a:spcPts val="0"/>
              </a:spcAft>
              <a:buSzPts val="2400"/>
              <a:buNone/>
              <a:defRPr sz="1400"/>
            </a:lvl5pPr>
            <a:lvl6pPr lvl="5" rtl="0">
              <a:spcBef>
                <a:spcPts val="0"/>
              </a:spcBef>
              <a:spcAft>
                <a:spcPts val="0"/>
              </a:spcAft>
              <a:buSzPts val="2400"/>
              <a:buNone/>
              <a:defRPr sz="1400"/>
            </a:lvl6pPr>
            <a:lvl7pPr lvl="6" rtl="0">
              <a:spcBef>
                <a:spcPts val="0"/>
              </a:spcBef>
              <a:spcAft>
                <a:spcPts val="0"/>
              </a:spcAft>
              <a:buSzPts val="2400"/>
              <a:buNone/>
              <a:defRPr sz="1400"/>
            </a:lvl7pPr>
            <a:lvl8pPr lvl="7" rtl="0">
              <a:spcBef>
                <a:spcPts val="0"/>
              </a:spcBef>
              <a:spcAft>
                <a:spcPts val="0"/>
              </a:spcAft>
              <a:buSzPts val="2400"/>
              <a:buNone/>
              <a:defRPr sz="1400"/>
            </a:lvl8pPr>
            <a:lvl9pPr lvl="8" rtl="0">
              <a:spcBef>
                <a:spcPts val="0"/>
              </a:spcBef>
              <a:spcAft>
                <a:spcPts val="0"/>
              </a:spcAft>
              <a:buSzPts val="2400"/>
              <a:buNone/>
              <a:defRPr sz="1400"/>
            </a:lvl9pPr>
          </a:lstStyle>
          <a:p>
            <a:endParaRPr/>
          </a:p>
        </p:txBody>
      </p:sp>
      <p:sp>
        <p:nvSpPr>
          <p:cNvPr id="259" name="Google Shape;259;p51"/>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60" name="Google Shape;260;p5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261" name="Google Shape;261;p5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400"/>
              <a:buNone/>
              <a:defRPr sz="900">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262" name="Google Shape;262;p5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solidFill>
                <a:srgbClr val="88A44E"/>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image" Target="../media/image1.pn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theme" Target="../theme/theme4.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6" name="Google Shape;86;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sz="1400">
                <a:solidFill>
                  <a:schemeClr val="dk2"/>
                </a:solidFill>
              </a:defRPr>
            </a:lvl2pPr>
            <a:lvl3pPr marL="1371600" lvl="2" indent="-317500" rtl="0">
              <a:lnSpc>
                <a:spcPct val="115000"/>
              </a:lnSpc>
              <a:spcBef>
                <a:spcPts val="1600"/>
              </a:spcBef>
              <a:spcAft>
                <a:spcPts val="0"/>
              </a:spcAft>
              <a:buClr>
                <a:schemeClr val="dk2"/>
              </a:buClr>
              <a:buSzPts val="1400"/>
              <a:buChar char="■"/>
              <a:defRPr sz="1400">
                <a:solidFill>
                  <a:schemeClr val="dk2"/>
                </a:solidFill>
              </a:defRPr>
            </a:lvl3pPr>
            <a:lvl4pPr marL="1828800" lvl="3" indent="-317500" rtl="0">
              <a:lnSpc>
                <a:spcPct val="115000"/>
              </a:lnSpc>
              <a:spcBef>
                <a:spcPts val="1600"/>
              </a:spcBef>
              <a:spcAft>
                <a:spcPts val="0"/>
              </a:spcAft>
              <a:buClr>
                <a:schemeClr val="dk2"/>
              </a:buClr>
              <a:buSzPts val="1400"/>
              <a:buChar char="●"/>
              <a:defRPr sz="1400">
                <a:solidFill>
                  <a:schemeClr val="dk2"/>
                </a:solidFill>
              </a:defRPr>
            </a:lvl4pPr>
            <a:lvl5pPr marL="2286000" lvl="4" indent="-317500" rtl="0">
              <a:lnSpc>
                <a:spcPct val="115000"/>
              </a:lnSpc>
              <a:spcBef>
                <a:spcPts val="1600"/>
              </a:spcBef>
              <a:spcAft>
                <a:spcPts val="0"/>
              </a:spcAft>
              <a:buClr>
                <a:schemeClr val="dk2"/>
              </a:buClr>
              <a:buSzPts val="1400"/>
              <a:buChar char="○"/>
              <a:defRPr sz="1400">
                <a:solidFill>
                  <a:schemeClr val="dk2"/>
                </a:solidFill>
              </a:defRPr>
            </a:lvl5pPr>
            <a:lvl6pPr marL="2743200" lvl="5" indent="-317500" rtl="0">
              <a:lnSpc>
                <a:spcPct val="115000"/>
              </a:lnSpc>
              <a:spcBef>
                <a:spcPts val="1600"/>
              </a:spcBef>
              <a:spcAft>
                <a:spcPts val="0"/>
              </a:spcAft>
              <a:buClr>
                <a:schemeClr val="dk2"/>
              </a:buClr>
              <a:buSzPts val="1400"/>
              <a:buChar char="■"/>
              <a:defRPr sz="1400">
                <a:solidFill>
                  <a:schemeClr val="dk2"/>
                </a:solidFill>
              </a:defRPr>
            </a:lvl6pPr>
            <a:lvl7pPr marL="3200400" lvl="6" indent="-317500" rtl="0">
              <a:lnSpc>
                <a:spcPct val="115000"/>
              </a:lnSpc>
              <a:spcBef>
                <a:spcPts val="1600"/>
              </a:spcBef>
              <a:spcAft>
                <a:spcPts val="0"/>
              </a:spcAft>
              <a:buClr>
                <a:schemeClr val="dk2"/>
              </a:buClr>
              <a:buSzPts val="1400"/>
              <a:buChar char="●"/>
              <a:defRPr sz="1400">
                <a:solidFill>
                  <a:schemeClr val="dk2"/>
                </a:solidFill>
              </a:defRPr>
            </a:lvl7pPr>
            <a:lvl8pPr marL="3657600" lvl="7" indent="-317500" rtl="0">
              <a:lnSpc>
                <a:spcPct val="115000"/>
              </a:lnSpc>
              <a:spcBef>
                <a:spcPts val="1600"/>
              </a:spcBef>
              <a:spcAft>
                <a:spcPts val="0"/>
              </a:spcAft>
              <a:buClr>
                <a:schemeClr val="dk2"/>
              </a:buClr>
              <a:buSzPts val="1400"/>
              <a:buChar char="○"/>
              <a:defRPr sz="1400">
                <a:solidFill>
                  <a:schemeClr val="dk2"/>
                </a:solidFill>
              </a:defRPr>
            </a:lvl8pPr>
            <a:lvl9pPr marL="4114800" lvl="8" indent="-317500" rtl="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87" name="Google Shape;8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37" name="Google Shape;137;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38" name="Google Shape;138;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9" name="Google Shape;139;p26"/>
          <p:cNvSpPr txBox="1"/>
          <p:nvPr/>
        </p:nvSpPr>
        <p:spPr>
          <a:xfrm>
            <a:off x="80550" y="4785025"/>
            <a:ext cx="5370900" cy="37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900">
                <a:solidFill>
                  <a:srgbClr val="666666"/>
                </a:solidFill>
              </a:rPr>
              <a:t>Copyright © 2019 Sturfee Inc. Confidential</a:t>
            </a:r>
            <a:endParaRPr sz="900">
              <a:solidFill>
                <a:srgbClr val="666666"/>
              </a:solidFill>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2400"/>
              <a:buNone/>
              <a:defRPr sz="2400" i="0" u="none" strike="noStrike" cap="none">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7" name="Google Shape;187;p39"/>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55600" algn="l" rtl="0">
              <a:lnSpc>
                <a:spcPct val="90000"/>
              </a:lnSpc>
              <a:spcBef>
                <a:spcPts val="800"/>
              </a:spcBef>
              <a:spcAft>
                <a:spcPts val="0"/>
              </a:spcAft>
              <a:buClr>
                <a:schemeClr val="dk1"/>
              </a:buClr>
              <a:buSzPts val="2000"/>
              <a:buChar char="•"/>
              <a:defRPr sz="2000" i="0" u="none" strike="noStrike" cap="none">
                <a:solidFill>
                  <a:schemeClr val="dk1"/>
                </a:solidFill>
              </a:defRPr>
            </a:lvl1pPr>
            <a:lvl2pPr marL="914400" marR="0" lvl="1" indent="-336550" algn="l" rtl="0">
              <a:lnSpc>
                <a:spcPct val="90000"/>
              </a:lnSpc>
              <a:spcBef>
                <a:spcPts val="400"/>
              </a:spcBef>
              <a:spcAft>
                <a:spcPts val="0"/>
              </a:spcAft>
              <a:buClr>
                <a:schemeClr val="dk1"/>
              </a:buClr>
              <a:buSzPts val="1700"/>
              <a:buChar char="•"/>
              <a:defRPr sz="1700" i="0" u="none" strike="noStrike" cap="none">
                <a:solidFill>
                  <a:schemeClr val="dk1"/>
                </a:solidFill>
              </a:defRPr>
            </a:lvl2pPr>
            <a:lvl3pPr marL="1371600" marR="0" lvl="2" indent="-323850" algn="l" rtl="0">
              <a:lnSpc>
                <a:spcPct val="90000"/>
              </a:lnSpc>
              <a:spcBef>
                <a:spcPts val="400"/>
              </a:spcBef>
              <a:spcAft>
                <a:spcPts val="0"/>
              </a:spcAft>
              <a:buClr>
                <a:schemeClr val="dk1"/>
              </a:buClr>
              <a:buSzPts val="1500"/>
              <a:buChar char="•"/>
              <a:defRPr sz="1500" i="0" u="none" strike="noStrike" cap="none">
                <a:solidFill>
                  <a:schemeClr val="dk1"/>
                </a:solidFill>
              </a:defRPr>
            </a:lvl3pPr>
            <a:lvl4pPr marL="1828800" marR="0" lvl="3" indent="-317500" algn="l" rtl="0">
              <a:lnSpc>
                <a:spcPct val="90000"/>
              </a:lnSpc>
              <a:spcBef>
                <a:spcPts val="400"/>
              </a:spcBef>
              <a:spcAft>
                <a:spcPts val="0"/>
              </a:spcAft>
              <a:buClr>
                <a:schemeClr val="dk1"/>
              </a:buClr>
              <a:buSzPts val="1400"/>
              <a:buChar char="•"/>
              <a:defRPr sz="1400" i="0" u="none" strike="noStrike" cap="none">
                <a:solidFill>
                  <a:schemeClr val="dk1"/>
                </a:solidFill>
              </a:defRPr>
            </a:lvl4pPr>
            <a:lvl5pPr marL="2286000" marR="0" lvl="4" indent="-317500" algn="l" rtl="0">
              <a:lnSpc>
                <a:spcPct val="90000"/>
              </a:lnSpc>
              <a:spcBef>
                <a:spcPts val="400"/>
              </a:spcBef>
              <a:spcAft>
                <a:spcPts val="0"/>
              </a:spcAft>
              <a:buClr>
                <a:schemeClr val="dk1"/>
              </a:buClr>
              <a:buSzPts val="1400"/>
              <a:buChar char="•"/>
              <a:defRPr sz="1400" i="0" u="none" strike="noStrike" cap="none">
                <a:solidFill>
                  <a:schemeClr val="dk1"/>
                </a:solidFill>
              </a:defRPr>
            </a:lvl5pPr>
            <a:lvl6pPr marL="2743200" marR="0" lvl="5" indent="-317500" algn="l" rtl="0">
              <a:lnSpc>
                <a:spcPct val="90000"/>
              </a:lnSpc>
              <a:spcBef>
                <a:spcPts val="400"/>
              </a:spcBef>
              <a:spcAft>
                <a:spcPts val="0"/>
              </a:spcAft>
              <a:buClr>
                <a:schemeClr val="dk1"/>
              </a:buClr>
              <a:buSzPts val="1400"/>
              <a:buChar char="•"/>
              <a:defRPr sz="1400" i="0" u="none" strike="noStrike" cap="none">
                <a:solidFill>
                  <a:schemeClr val="dk1"/>
                </a:solidFill>
              </a:defRPr>
            </a:lvl6pPr>
            <a:lvl7pPr marL="3200400" marR="0" lvl="6" indent="-317500" algn="l" rtl="0">
              <a:lnSpc>
                <a:spcPct val="90000"/>
              </a:lnSpc>
              <a:spcBef>
                <a:spcPts val="400"/>
              </a:spcBef>
              <a:spcAft>
                <a:spcPts val="0"/>
              </a:spcAft>
              <a:buClr>
                <a:schemeClr val="dk1"/>
              </a:buClr>
              <a:buSzPts val="1400"/>
              <a:buChar char="•"/>
              <a:defRPr sz="1400" i="0" u="none" strike="noStrike" cap="none">
                <a:solidFill>
                  <a:schemeClr val="dk1"/>
                </a:solidFill>
              </a:defRPr>
            </a:lvl7pPr>
            <a:lvl8pPr marL="3657600" marR="0" lvl="7" indent="-317500" algn="l" rtl="0">
              <a:lnSpc>
                <a:spcPct val="90000"/>
              </a:lnSpc>
              <a:spcBef>
                <a:spcPts val="400"/>
              </a:spcBef>
              <a:spcAft>
                <a:spcPts val="0"/>
              </a:spcAft>
              <a:buClr>
                <a:schemeClr val="dk1"/>
              </a:buClr>
              <a:buSzPts val="1400"/>
              <a:buChar char="•"/>
              <a:defRPr sz="1400" i="0" u="none" strike="noStrike" cap="none">
                <a:solidFill>
                  <a:schemeClr val="dk1"/>
                </a:solidFill>
              </a:defRPr>
            </a:lvl8pPr>
            <a:lvl9pPr marL="4114800" marR="0" lvl="8" indent="-317500" algn="l" rtl="0">
              <a:lnSpc>
                <a:spcPct val="90000"/>
              </a:lnSpc>
              <a:spcBef>
                <a:spcPts val="400"/>
              </a:spcBef>
              <a:spcAft>
                <a:spcPts val="0"/>
              </a:spcAft>
              <a:buClr>
                <a:schemeClr val="dk1"/>
              </a:buClr>
              <a:buSzPts val="1400"/>
              <a:buChar char="•"/>
              <a:defRPr sz="1400" i="0" u="none" strike="noStrike" cap="none">
                <a:solidFill>
                  <a:schemeClr val="dk1"/>
                </a:solidFill>
              </a:defRPr>
            </a:lvl9pPr>
          </a:lstStyle>
          <a:p>
            <a:endParaRPr/>
          </a:p>
        </p:txBody>
      </p:sp>
      <p:sp>
        <p:nvSpPr>
          <p:cNvPr id="188" name="Google Shape;188;p3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89" name="Google Shape;189;p39"/>
          <p:cNvPicPr preferRelativeResize="0"/>
          <p:nvPr/>
        </p:nvPicPr>
        <p:blipFill>
          <a:blip r:embed="rId12">
            <a:alphaModFix/>
          </a:blip>
          <a:stretch>
            <a:fillRect/>
          </a:stretch>
        </p:blipFill>
        <p:spPr>
          <a:xfrm>
            <a:off x="7219700" y="247325"/>
            <a:ext cx="1683047" cy="379300"/>
          </a:xfrm>
          <a:prstGeom prst="rect">
            <a:avLst/>
          </a:prstGeom>
          <a:noFill/>
          <a:ln>
            <a:noFill/>
          </a:ln>
        </p:spPr>
      </p:pic>
      <p:sp>
        <p:nvSpPr>
          <p:cNvPr id="190" name="Google Shape;190;p39"/>
          <p:cNvSpPr txBox="1"/>
          <p:nvPr/>
        </p:nvSpPr>
        <p:spPr>
          <a:xfrm>
            <a:off x="80550" y="4785025"/>
            <a:ext cx="5370900" cy="37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900">
                <a:solidFill>
                  <a:srgbClr val="666666"/>
                </a:solidFill>
              </a:rPr>
              <a:t>Copyright © 2019 Sturfee Inc. Confidential</a:t>
            </a:r>
            <a:endParaRPr sz="900">
              <a:solidFill>
                <a:srgbClr val="666666"/>
              </a:solidFill>
            </a:endParaRPr>
          </a:p>
        </p:txBody>
      </p:sp>
    </p:spTree>
  </p:cSld>
  <p:clrMap bg1="lt1" tx1="dk1" bg2="dk2" tx2="lt2" accent1="accent1" accent2="accent2" accent3="accent3" accent4="accent4" accent5="accent5" accent6="accent6" hlink="hlink" folHlink="folHlink"/>
  <p:sldLayoutIdLst>
    <p:sldLayoutId id="2147483683"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hyperlink" Target="https://www.aircards.co/blog/web-ar-out-of-home-campaign-with-ab-inbev-and-bon-v-spiked-seltzer" TargetMode="External"/><Relationship Id="rId2" Type="http://schemas.openxmlformats.org/officeDocument/2006/relationships/slideLayout" Target="../slideLayouts/slideLayout37.xml"/><Relationship Id="rId1" Type="http://schemas.openxmlformats.org/officeDocument/2006/relationships/video" Target="https://www.youtube.com/embed/i7Uhs39Rki4?feature=oembed" TargetMode="External"/><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hyperlink" Target="https://grandvisual.com/google-launches-data-driven-dooh-campaign-make-the-most-of-summer/" TargetMode="External"/><Relationship Id="rId2" Type="http://schemas.openxmlformats.org/officeDocument/2006/relationships/slideLayout" Target="../slideLayouts/slideLayout37.xml"/><Relationship Id="rId1" Type="http://schemas.openxmlformats.org/officeDocument/2006/relationships/video" Target="https://player.vimeo.com/video/358834514?app_id=122963" TargetMode="Externa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hyperlink" Target="https://www.bmediagroup.com/news/mcdonalds-pick-n-play-billboard/" TargetMode="External"/><Relationship Id="rId2" Type="http://schemas.openxmlformats.org/officeDocument/2006/relationships/slideLayout" Target="../slideLayouts/slideLayout37.xml"/><Relationship Id="rId1" Type="http://schemas.openxmlformats.org/officeDocument/2006/relationships/video" Target="https://www.youtube.com/embed/7u0ij9D5S4Y?feature=oembed" TargetMode="Externa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hyperlink" Target="https://www.bmediagroup.com/news/wp-content/uploads/2016/11/Pick-n-Play.png"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www.sturfee.com/" TargetMode="External"/><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hyperlink" Target="http://www.twitter.com/sturfee" TargetMode="External"/><Relationship Id="rId4" Type="http://schemas.openxmlformats.org/officeDocument/2006/relationships/hyperlink" Target="https://medium.com/sturfe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8" Type="http://schemas.openxmlformats.org/officeDocument/2006/relationships/hyperlink" Target="https://www.gpa-net.co.jp/ja/ads-promotion/" TargetMode="External"/><Relationship Id="rId3" Type="http://schemas.openxmlformats.org/officeDocument/2006/relationships/image" Target="../media/image1.png"/><Relationship Id="rId7" Type="http://schemas.openxmlformats.org/officeDocument/2006/relationships/hyperlink" Target="https://www.jcomm.co.jp/transit/price/media_guide/2021/pdf/mg_all.pdf" TargetMode="External"/><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hyperlink" Target="https://www.keikyu-ad.co.jp/media" TargetMode="External"/><Relationship Id="rId5" Type="http://schemas.openxmlformats.org/officeDocument/2006/relationships/hyperlink" Target="https://ooh-media.keio-ag.co.jp/" TargetMode="External"/><Relationship Id="rId4" Type="http://schemas.openxmlformats.org/officeDocument/2006/relationships/hyperlink" Target="https://www.odakyu-ag.co.jp/transit-media/" TargetMode="External"/><Relationship Id="rId9" Type="http://schemas.openxmlformats.org/officeDocument/2006/relationships/hyperlink" Target="https://www.oricom.co.jp/special/ryoki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png"/><Relationship Id="rId7"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36.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hyperlink" Target="https://www.koutsu-navi.com/search/station/poster/poster_jr.html#poster01" TargetMode="External"/><Relationship Id="rId10" Type="http://schemas.openxmlformats.org/officeDocument/2006/relationships/image" Target="../media/image11.jpeg"/><Relationship Id="rId4" Type="http://schemas.openxmlformats.org/officeDocument/2006/relationships/hyperlink" Target="https://www.gentosha-mc.com/column/dertail265/" TargetMode="External"/><Relationship Id="rId9"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shortyawards.com/4th-socialgood/beauty-mark-2" TargetMode="Externa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hyperlink" Target="https://kioskindustry.org/gmc-campaign-engages-shoppers-using-facial-recognition-screenmedia-daily/" TargetMode="External"/><Relationship Id="rId2" Type="http://schemas.openxmlformats.org/officeDocument/2006/relationships/slideLayout" Target="../slideLayouts/slideLayout37.xml"/><Relationship Id="rId1" Type="http://schemas.openxmlformats.org/officeDocument/2006/relationships/video" Target="https://www.youtube.com/embed/Kj7Dm_i-OoM?feature=oembed" TargetMode="External"/><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6"/>
        <p:cNvGrpSpPr/>
        <p:nvPr/>
      </p:nvGrpSpPr>
      <p:grpSpPr>
        <a:xfrm>
          <a:off x="0" y="0"/>
          <a:ext cx="0" cy="0"/>
          <a:chOff x="0" y="0"/>
          <a:chExt cx="0" cy="0"/>
        </a:xfrm>
      </p:grpSpPr>
      <p:sp>
        <p:nvSpPr>
          <p:cNvPr id="267" name="Google Shape;267;p52"/>
          <p:cNvSpPr txBox="1"/>
          <p:nvPr/>
        </p:nvSpPr>
        <p:spPr>
          <a:xfrm>
            <a:off x="1256400" y="1579725"/>
            <a:ext cx="6631200" cy="210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3200"/>
              <a:buFont typeface="Arial"/>
              <a:buNone/>
            </a:pPr>
            <a:r>
              <a:rPr lang="en-US" sz="3200"/>
              <a:t>OOH (Out Of Home) Advertisement</a:t>
            </a:r>
            <a:endParaRPr sz="3200"/>
          </a:p>
          <a:p>
            <a:pPr marL="0" lvl="0" indent="0" algn="l" rtl="0">
              <a:lnSpc>
                <a:spcPct val="115000"/>
              </a:lnSpc>
              <a:spcBef>
                <a:spcPts val="0"/>
              </a:spcBef>
              <a:spcAft>
                <a:spcPts val="0"/>
              </a:spcAft>
              <a:buClr>
                <a:schemeClr val="dk1"/>
              </a:buClr>
              <a:buSzPts val="2000"/>
              <a:buFont typeface="Arial"/>
              <a:buNone/>
            </a:pPr>
            <a:r>
              <a:rPr lang="en-US" sz="2000"/>
              <a:t>May 06, 2021</a:t>
            </a:r>
            <a:endParaRPr sz="3200"/>
          </a:p>
        </p:txBody>
      </p:sp>
      <p:pic>
        <p:nvPicPr>
          <p:cNvPr id="268" name="Google Shape;268;p52"/>
          <p:cNvPicPr preferRelativeResize="0"/>
          <p:nvPr/>
        </p:nvPicPr>
        <p:blipFill>
          <a:blip r:embed="rId3">
            <a:alphaModFix/>
          </a:blip>
          <a:stretch>
            <a:fillRect/>
          </a:stretch>
        </p:blipFill>
        <p:spPr>
          <a:xfrm>
            <a:off x="370050" y="381125"/>
            <a:ext cx="3281125" cy="739450"/>
          </a:xfrm>
          <a:prstGeom prst="rect">
            <a:avLst/>
          </a:prstGeom>
          <a:noFill/>
          <a:ln>
            <a:noFill/>
          </a:ln>
        </p:spPr>
      </p:pic>
      <p:cxnSp>
        <p:nvCxnSpPr>
          <p:cNvPr id="269" name="Google Shape;269;p52"/>
          <p:cNvCxnSpPr/>
          <p:nvPr/>
        </p:nvCxnSpPr>
        <p:spPr>
          <a:xfrm>
            <a:off x="1068702" y="1579726"/>
            <a:ext cx="0" cy="21078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276;p53">
            <a:extLst>
              <a:ext uri="{FF2B5EF4-FFF2-40B4-BE49-F238E27FC236}">
                <a16:creationId xmlns:a16="http://schemas.microsoft.com/office/drawing/2014/main" id="{8076AA2E-68EA-4D94-A856-D3444430D5AF}"/>
              </a:ext>
            </a:extLst>
          </p:cNvPr>
          <p:cNvCxnSpPr/>
          <p:nvPr/>
        </p:nvCxnSpPr>
        <p:spPr>
          <a:xfrm>
            <a:off x="369533" y="697270"/>
            <a:ext cx="6659100" cy="0"/>
          </a:xfrm>
          <a:prstGeom prst="straightConnector1">
            <a:avLst/>
          </a:prstGeom>
          <a:noFill/>
          <a:ln w="9525" cap="flat" cmpd="sng">
            <a:solidFill>
              <a:schemeClr val="dk2"/>
            </a:solidFill>
            <a:prstDash val="solid"/>
            <a:round/>
            <a:headEnd type="none" w="med" len="med"/>
            <a:tailEnd type="none" w="med" len="med"/>
          </a:ln>
        </p:spPr>
      </p:cxnSp>
      <p:sp>
        <p:nvSpPr>
          <p:cNvPr id="3" name="Google Shape;277;p53">
            <a:extLst>
              <a:ext uri="{FF2B5EF4-FFF2-40B4-BE49-F238E27FC236}">
                <a16:creationId xmlns:a16="http://schemas.microsoft.com/office/drawing/2014/main" id="{71DFF607-1614-4CB7-A39E-DABBCE9FA025}"/>
              </a:ext>
            </a:extLst>
          </p:cNvPr>
          <p:cNvSpPr txBox="1"/>
          <p:nvPr/>
        </p:nvSpPr>
        <p:spPr>
          <a:xfrm>
            <a:off x="361433" y="67002"/>
            <a:ext cx="6667200" cy="556823"/>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SzPts val="1100"/>
              <a:buNone/>
            </a:pPr>
            <a:r>
              <a:rPr lang="en-US" sz="2400" dirty="0">
                <a:solidFill>
                  <a:schemeClr val="dk1"/>
                </a:solidFill>
              </a:rPr>
              <a:t>Innovations of DOOH: Weather Reactive </a:t>
            </a:r>
          </a:p>
        </p:txBody>
      </p:sp>
      <p:sp>
        <p:nvSpPr>
          <p:cNvPr id="4" name="TextBox 3">
            <a:extLst>
              <a:ext uri="{FF2B5EF4-FFF2-40B4-BE49-F238E27FC236}">
                <a16:creationId xmlns:a16="http://schemas.microsoft.com/office/drawing/2014/main" id="{3DCB2DAB-4F15-498E-AA86-FD0B1C93C562}"/>
              </a:ext>
            </a:extLst>
          </p:cNvPr>
          <p:cNvSpPr txBox="1"/>
          <p:nvPr/>
        </p:nvSpPr>
        <p:spPr>
          <a:xfrm>
            <a:off x="369533" y="734846"/>
            <a:ext cx="8063367" cy="2462213"/>
          </a:xfrm>
          <a:prstGeom prst="rect">
            <a:avLst/>
          </a:prstGeom>
          <a:noFill/>
        </p:spPr>
        <p:txBody>
          <a:bodyPr wrap="square" rtlCol="0">
            <a:spAutoFit/>
          </a:bodyPr>
          <a:lstStyle/>
          <a:p>
            <a:r>
              <a:rPr lang="en-US" b="1" dirty="0"/>
              <a:t>Locations:</a:t>
            </a:r>
            <a:r>
              <a:rPr lang="en-US" dirty="0"/>
              <a:t> United Kingdom (UK)</a:t>
            </a:r>
          </a:p>
          <a:p>
            <a:r>
              <a:rPr lang="en-US" b="1" dirty="0"/>
              <a:t>Company: </a:t>
            </a:r>
            <a:r>
              <a:rPr lang="en-US" dirty="0"/>
              <a:t>McDonalds</a:t>
            </a:r>
          </a:p>
          <a:p>
            <a:r>
              <a:rPr lang="en-US" b="1" dirty="0"/>
              <a:t>Campaign: </a:t>
            </a:r>
            <a:r>
              <a:rPr lang="en-US" dirty="0"/>
              <a:t>McDonald's frozen drinks, strawberry lemonade and the "Millionaire's Frappe.”</a:t>
            </a:r>
          </a:p>
          <a:p>
            <a:r>
              <a:rPr lang="en-US" b="1" dirty="0"/>
              <a:t>Innovations: </a:t>
            </a:r>
            <a:r>
              <a:rPr lang="en-US" dirty="0"/>
              <a:t>The campaign used </a:t>
            </a:r>
            <a:r>
              <a:rPr lang="en-US" b="1" dirty="0">
                <a:solidFill>
                  <a:srgbClr val="0070C0"/>
                </a:solidFill>
              </a:rPr>
              <a:t>weather data </a:t>
            </a:r>
            <a:r>
              <a:rPr lang="en-US" dirty="0"/>
              <a:t>to advertise seasonal drinks. When the temperature rose above 22 degrees Celsius -- i.e. a temperature that was likely to make a cold drink more tempting to passersby -- the relevant campaign creative played on the digital signage. If the temperature hit above 25 degrees Celsius, the creative automatically updated to include the city name and current temperature. As the temperature dropped at night, the city name and current temperature were removed from the creative. This weather-reactive creative advertised McDonald's summer drinks in a much more engaging way than your typical static billboard, providing </a:t>
            </a:r>
            <a:r>
              <a:rPr lang="en-US" i="1" u="sng" dirty="0"/>
              <a:t>relevant, timely and useful content</a:t>
            </a:r>
            <a:r>
              <a:rPr lang="en-US" dirty="0"/>
              <a:t> to audiences based on their ever-evolving lived experiences. </a:t>
            </a:r>
          </a:p>
        </p:txBody>
      </p:sp>
      <p:pic>
        <p:nvPicPr>
          <p:cNvPr id="9220" name="Picture 4" descr="Weather Reactive Digital OOH - McDonald's McCafe Iced">
            <a:extLst>
              <a:ext uri="{FF2B5EF4-FFF2-40B4-BE49-F238E27FC236}">
                <a16:creationId xmlns:a16="http://schemas.microsoft.com/office/drawing/2014/main" id="{3597604A-CBA7-48EC-8F9E-F7CACE589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8185" y="3266862"/>
            <a:ext cx="3002369" cy="16608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3B4C0F8-E9EA-482D-AC39-EE653A4930A6}"/>
              </a:ext>
            </a:extLst>
          </p:cNvPr>
          <p:cNvSpPr txBox="1"/>
          <p:nvPr/>
        </p:nvSpPr>
        <p:spPr>
          <a:xfrm>
            <a:off x="4859079" y="4904493"/>
            <a:ext cx="4572000" cy="184666"/>
          </a:xfrm>
          <a:prstGeom prst="rect">
            <a:avLst/>
          </a:prstGeom>
          <a:noFill/>
        </p:spPr>
        <p:txBody>
          <a:bodyPr wrap="square">
            <a:spAutoFit/>
          </a:bodyPr>
          <a:lstStyle/>
          <a:p>
            <a:r>
              <a:rPr lang="en-US" sz="600" dirty="0"/>
              <a:t>https://www.verticalimpression.com/post/7-of-the-most-impressive-examples-of-digital-out-of-home-advertising-campaigns</a:t>
            </a:r>
          </a:p>
        </p:txBody>
      </p:sp>
    </p:spTree>
    <p:extLst>
      <p:ext uri="{BB962C8B-B14F-4D97-AF65-F5344CB8AC3E}">
        <p14:creationId xmlns:p14="http://schemas.microsoft.com/office/powerpoint/2010/main" val="1654835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276;p53">
            <a:extLst>
              <a:ext uri="{FF2B5EF4-FFF2-40B4-BE49-F238E27FC236}">
                <a16:creationId xmlns:a16="http://schemas.microsoft.com/office/drawing/2014/main" id="{8076AA2E-68EA-4D94-A856-D3444430D5AF}"/>
              </a:ext>
            </a:extLst>
          </p:cNvPr>
          <p:cNvCxnSpPr/>
          <p:nvPr/>
        </p:nvCxnSpPr>
        <p:spPr>
          <a:xfrm>
            <a:off x="369533" y="697270"/>
            <a:ext cx="6659100" cy="0"/>
          </a:xfrm>
          <a:prstGeom prst="straightConnector1">
            <a:avLst/>
          </a:prstGeom>
          <a:noFill/>
          <a:ln w="9525" cap="flat" cmpd="sng">
            <a:solidFill>
              <a:schemeClr val="dk2"/>
            </a:solidFill>
            <a:prstDash val="solid"/>
            <a:round/>
            <a:headEnd type="none" w="med" len="med"/>
            <a:tailEnd type="none" w="med" len="med"/>
          </a:ln>
        </p:spPr>
      </p:cxnSp>
      <p:sp>
        <p:nvSpPr>
          <p:cNvPr id="3" name="Google Shape;277;p53">
            <a:extLst>
              <a:ext uri="{FF2B5EF4-FFF2-40B4-BE49-F238E27FC236}">
                <a16:creationId xmlns:a16="http://schemas.microsoft.com/office/drawing/2014/main" id="{71DFF607-1614-4CB7-A39E-DABBCE9FA025}"/>
              </a:ext>
            </a:extLst>
          </p:cNvPr>
          <p:cNvSpPr txBox="1"/>
          <p:nvPr/>
        </p:nvSpPr>
        <p:spPr>
          <a:xfrm>
            <a:off x="361433" y="67002"/>
            <a:ext cx="6667200" cy="556823"/>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SzPts val="1100"/>
              <a:buNone/>
            </a:pPr>
            <a:r>
              <a:rPr lang="en-US" sz="2400" dirty="0">
                <a:solidFill>
                  <a:schemeClr val="dk1"/>
                </a:solidFill>
              </a:rPr>
              <a:t>Innovations of DOOH: Augmented Reality</a:t>
            </a:r>
          </a:p>
        </p:txBody>
      </p:sp>
      <p:sp>
        <p:nvSpPr>
          <p:cNvPr id="4" name="TextBox 3">
            <a:extLst>
              <a:ext uri="{FF2B5EF4-FFF2-40B4-BE49-F238E27FC236}">
                <a16:creationId xmlns:a16="http://schemas.microsoft.com/office/drawing/2014/main" id="{3DCB2DAB-4F15-498E-AA86-FD0B1C93C562}"/>
              </a:ext>
            </a:extLst>
          </p:cNvPr>
          <p:cNvSpPr txBox="1"/>
          <p:nvPr/>
        </p:nvSpPr>
        <p:spPr>
          <a:xfrm>
            <a:off x="369533" y="734846"/>
            <a:ext cx="8063367" cy="2462213"/>
          </a:xfrm>
          <a:prstGeom prst="rect">
            <a:avLst/>
          </a:prstGeom>
          <a:noFill/>
        </p:spPr>
        <p:txBody>
          <a:bodyPr wrap="square" rtlCol="0">
            <a:spAutoFit/>
          </a:bodyPr>
          <a:lstStyle/>
          <a:p>
            <a:r>
              <a:rPr lang="en-US" b="1" dirty="0"/>
              <a:t>Locations:</a:t>
            </a:r>
            <a:r>
              <a:rPr lang="en-US" dirty="0"/>
              <a:t> Los Angeles, San </a:t>
            </a:r>
            <a:r>
              <a:rPr lang="en-US" dirty="0" err="1"/>
              <a:t>Diago</a:t>
            </a:r>
            <a:endParaRPr lang="en-US" dirty="0"/>
          </a:p>
          <a:p>
            <a:r>
              <a:rPr lang="en-US" b="1" dirty="0"/>
              <a:t>Company: </a:t>
            </a:r>
            <a:r>
              <a:rPr lang="de-DE" dirty="0"/>
              <a:t>BON V!V Spiked Seltzer</a:t>
            </a:r>
            <a:endParaRPr lang="en-US" dirty="0"/>
          </a:p>
          <a:p>
            <a:r>
              <a:rPr lang="en-US" b="1" dirty="0"/>
              <a:t>Campaign: </a:t>
            </a:r>
            <a:r>
              <a:rPr lang="en-US" b="0" i="0" u="none" strike="noStrike" dirty="0">
                <a:solidFill>
                  <a:srgbClr val="76C515"/>
                </a:solidFill>
                <a:effectLst/>
                <a:latin typeface="Roboto" panose="02000000000000000000" pitchFamily="2" charset="0"/>
                <a:hlinkClick r:id="rId3"/>
              </a:rPr>
              <a:t>3D BON V!V vending machine</a:t>
            </a:r>
            <a:endParaRPr lang="en-US" b="0" i="0" u="none" strike="noStrike" dirty="0">
              <a:solidFill>
                <a:srgbClr val="76C515"/>
              </a:solidFill>
              <a:effectLst/>
              <a:latin typeface="Roboto" panose="02000000000000000000" pitchFamily="2" charset="0"/>
            </a:endParaRPr>
          </a:p>
          <a:p>
            <a:r>
              <a:rPr lang="en-US" b="1" dirty="0"/>
              <a:t>Innovations: </a:t>
            </a:r>
            <a:r>
              <a:rPr lang="en-US" dirty="0"/>
              <a:t>Passersby could scan the QR code on the OOH printed mural to activate the experience. Once activated users could tap-to-place a fully functioning, virtual 3D BON V!V vending machine right in front of them using Web-based Augmented Reality! After placing the vending machine, they could browse the different flavors, choose their favorite and watch it get dispensed in a full (and very cool) 3D animation. BON V!V also gave consumers the ability to either use a custom maps functionality to navigate to the nearest store or a link to purchase online. This fully integrated AR Out-of-Home advertising campaign not only engaged customers and increased brand awareness, but also drove direct sales of the product.</a:t>
            </a:r>
          </a:p>
        </p:txBody>
      </p:sp>
      <p:pic>
        <p:nvPicPr>
          <p:cNvPr id="5" name="Online Media 4" title="BON V!V Spiked Seltzer AR Out-of-Home Advertising Campaign">
            <a:hlinkClick r:id="" action="ppaction://media"/>
            <a:extLst>
              <a:ext uri="{FF2B5EF4-FFF2-40B4-BE49-F238E27FC236}">
                <a16:creationId xmlns:a16="http://schemas.microsoft.com/office/drawing/2014/main" id="{3C1AB338-2EF2-498F-90BE-BE2C29B274CD}"/>
              </a:ext>
            </a:extLst>
          </p:cNvPr>
          <p:cNvPicPr>
            <a:picLocks noRot="1" noChangeAspect="1"/>
          </p:cNvPicPr>
          <p:nvPr>
            <a:videoFile r:link="rId1"/>
          </p:nvPr>
        </p:nvPicPr>
        <p:blipFill>
          <a:blip r:embed="rId4"/>
          <a:stretch>
            <a:fillRect/>
          </a:stretch>
        </p:blipFill>
        <p:spPr>
          <a:xfrm>
            <a:off x="5251302" y="3185504"/>
            <a:ext cx="3346892" cy="1890994"/>
          </a:xfrm>
          <a:prstGeom prst="rect">
            <a:avLst/>
          </a:prstGeom>
        </p:spPr>
      </p:pic>
      <p:pic>
        <p:nvPicPr>
          <p:cNvPr id="10242" name="Picture 2">
            <a:extLst>
              <a:ext uri="{FF2B5EF4-FFF2-40B4-BE49-F238E27FC236}">
                <a16:creationId xmlns:a16="http://schemas.microsoft.com/office/drawing/2014/main" id="{4B57712F-6344-4E27-9FAD-3CE2A48FA3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813" y="3308080"/>
            <a:ext cx="2452134" cy="16347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0946A1E-9B3D-4B32-94E9-1DD9C159DF5A}"/>
              </a:ext>
            </a:extLst>
          </p:cNvPr>
          <p:cNvSpPr txBox="1"/>
          <p:nvPr/>
        </p:nvSpPr>
        <p:spPr>
          <a:xfrm>
            <a:off x="4958316" y="4943445"/>
            <a:ext cx="4572000" cy="200055"/>
          </a:xfrm>
          <a:prstGeom prst="rect">
            <a:avLst/>
          </a:prstGeom>
          <a:noFill/>
        </p:spPr>
        <p:txBody>
          <a:bodyPr wrap="square">
            <a:spAutoFit/>
          </a:bodyPr>
          <a:lstStyle/>
          <a:p>
            <a:r>
              <a:rPr lang="en-US" sz="700" dirty="0"/>
              <a:t>https://www.aircards.co/blog/web-ar-out-of-home-campaign-with-ab-inbev-and-bon-v-spiked-seltzer</a:t>
            </a:r>
          </a:p>
        </p:txBody>
      </p:sp>
    </p:spTree>
    <p:extLst>
      <p:ext uri="{BB962C8B-B14F-4D97-AF65-F5344CB8AC3E}">
        <p14:creationId xmlns:p14="http://schemas.microsoft.com/office/powerpoint/2010/main" val="255353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276;p53">
            <a:extLst>
              <a:ext uri="{FF2B5EF4-FFF2-40B4-BE49-F238E27FC236}">
                <a16:creationId xmlns:a16="http://schemas.microsoft.com/office/drawing/2014/main" id="{8076AA2E-68EA-4D94-A856-D3444430D5AF}"/>
              </a:ext>
            </a:extLst>
          </p:cNvPr>
          <p:cNvCxnSpPr/>
          <p:nvPr/>
        </p:nvCxnSpPr>
        <p:spPr>
          <a:xfrm>
            <a:off x="369533" y="697270"/>
            <a:ext cx="6659100" cy="0"/>
          </a:xfrm>
          <a:prstGeom prst="straightConnector1">
            <a:avLst/>
          </a:prstGeom>
          <a:noFill/>
          <a:ln w="9525" cap="flat" cmpd="sng">
            <a:solidFill>
              <a:schemeClr val="dk2"/>
            </a:solidFill>
            <a:prstDash val="solid"/>
            <a:round/>
            <a:headEnd type="none" w="med" len="med"/>
            <a:tailEnd type="none" w="med" len="med"/>
          </a:ln>
        </p:spPr>
      </p:cxnSp>
      <p:sp>
        <p:nvSpPr>
          <p:cNvPr id="3" name="Google Shape;277;p53">
            <a:extLst>
              <a:ext uri="{FF2B5EF4-FFF2-40B4-BE49-F238E27FC236}">
                <a16:creationId xmlns:a16="http://schemas.microsoft.com/office/drawing/2014/main" id="{71DFF607-1614-4CB7-A39E-DABBCE9FA025}"/>
              </a:ext>
            </a:extLst>
          </p:cNvPr>
          <p:cNvSpPr txBox="1"/>
          <p:nvPr/>
        </p:nvSpPr>
        <p:spPr>
          <a:xfrm>
            <a:off x="155870" y="122512"/>
            <a:ext cx="7577544" cy="556823"/>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SzPts val="1100"/>
              <a:buNone/>
            </a:pPr>
            <a:r>
              <a:rPr lang="en-US" sz="2400" dirty="0">
                <a:solidFill>
                  <a:schemeClr val="dk1"/>
                </a:solidFill>
              </a:rPr>
              <a:t>Innovations of DOOH: Search &amp; Location-Specific</a:t>
            </a:r>
          </a:p>
        </p:txBody>
      </p:sp>
      <p:sp>
        <p:nvSpPr>
          <p:cNvPr id="4" name="TextBox 3">
            <a:extLst>
              <a:ext uri="{FF2B5EF4-FFF2-40B4-BE49-F238E27FC236}">
                <a16:creationId xmlns:a16="http://schemas.microsoft.com/office/drawing/2014/main" id="{3DCB2DAB-4F15-498E-AA86-FD0B1C93C562}"/>
              </a:ext>
            </a:extLst>
          </p:cNvPr>
          <p:cNvSpPr txBox="1"/>
          <p:nvPr/>
        </p:nvSpPr>
        <p:spPr>
          <a:xfrm>
            <a:off x="369533" y="734846"/>
            <a:ext cx="8063367" cy="2031325"/>
          </a:xfrm>
          <a:prstGeom prst="rect">
            <a:avLst/>
          </a:prstGeom>
          <a:noFill/>
        </p:spPr>
        <p:txBody>
          <a:bodyPr wrap="square" rtlCol="0">
            <a:spAutoFit/>
          </a:bodyPr>
          <a:lstStyle/>
          <a:p>
            <a:r>
              <a:rPr lang="en-US" b="1" dirty="0"/>
              <a:t>Locations: </a:t>
            </a:r>
            <a:r>
              <a:rPr lang="en-US" dirty="0"/>
              <a:t>London, Manchester, and Birmingham</a:t>
            </a:r>
          </a:p>
          <a:p>
            <a:r>
              <a:rPr lang="en-US" b="1" dirty="0"/>
              <a:t>Company: </a:t>
            </a:r>
            <a:r>
              <a:rPr lang="de-DE" dirty="0"/>
              <a:t>Google</a:t>
            </a:r>
            <a:endParaRPr lang="en-US" dirty="0"/>
          </a:p>
          <a:p>
            <a:r>
              <a:rPr lang="en-US" b="1" dirty="0"/>
              <a:t>Campaign: </a:t>
            </a:r>
            <a:r>
              <a:rPr lang="en-US" dirty="0">
                <a:hlinkClick r:id="rId3"/>
              </a:rPr>
              <a:t>Make the Most of Summer</a:t>
            </a:r>
            <a:endParaRPr lang="en-US" dirty="0"/>
          </a:p>
          <a:p>
            <a:r>
              <a:rPr lang="en-US" b="1" dirty="0"/>
              <a:t>Innovations: </a:t>
            </a:r>
            <a:r>
              <a:rPr lang="en-US" dirty="0"/>
              <a:t>Full motion sites across London, Manchester, and Birmingham, list the results for </a:t>
            </a:r>
            <a:r>
              <a:rPr lang="en-US" b="1" dirty="0">
                <a:solidFill>
                  <a:srgbClr val="0070C0"/>
                </a:solidFill>
              </a:rPr>
              <a:t>search terms</a:t>
            </a:r>
            <a:r>
              <a:rPr lang="en-US" dirty="0"/>
              <a:t>, including star ratings, opening times, and map directions with creative also reacting to time of day and local weather conditions, to provide the most relevant creative in the moment. At Old Street EC1, Google’s long-term digital holding in London, </a:t>
            </a:r>
            <a:r>
              <a:rPr lang="en-US" b="1" dirty="0">
                <a:solidFill>
                  <a:srgbClr val="0070C0"/>
                </a:solidFill>
              </a:rPr>
              <a:t>creative features additional location-specific</a:t>
            </a:r>
            <a:r>
              <a:rPr lang="en-US" dirty="0"/>
              <a:t>, weather, time, day, and temperature triggers, </a:t>
            </a:r>
            <a:r>
              <a:rPr lang="en-US" altLang="ja-JP" dirty="0"/>
              <a:t>and</a:t>
            </a:r>
            <a:r>
              <a:rPr lang="en-US" dirty="0"/>
              <a:t> also taps into cultural events such as The Ashes, to contextualize creative during the campaign.</a:t>
            </a:r>
          </a:p>
        </p:txBody>
      </p:sp>
      <p:pic>
        <p:nvPicPr>
          <p:cNvPr id="6" name="Online Media 5" title="Google 'Make the Most of Summer' Digital Outdoor Campaign | Grand Visual">
            <a:hlinkClick r:id="" action="ppaction://media"/>
            <a:extLst>
              <a:ext uri="{FF2B5EF4-FFF2-40B4-BE49-F238E27FC236}">
                <a16:creationId xmlns:a16="http://schemas.microsoft.com/office/drawing/2014/main" id="{99960AFF-F154-4A0B-B99C-478040D23A5B}"/>
              </a:ext>
            </a:extLst>
          </p:cNvPr>
          <p:cNvPicPr>
            <a:picLocks noRot="1" noChangeAspect="1"/>
          </p:cNvPicPr>
          <p:nvPr>
            <a:videoFile r:link="rId1"/>
          </p:nvPr>
        </p:nvPicPr>
        <p:blipFill>
          <a:blip r:embed="rId4"/>
          <a:stretch>
            <a:fillRect/>
          </a:stretch>
        </p:blipFill>
        <p:spPr>
          <a:xfrm>
            <a:off x="4869433" y="2877192"/>
            <a:ext cx="3811165" cy="2147135"/>
          </a:xfrm>
          <a:prstGeom prst="rect">
            <a:avLst/>
          </a:prstGeom>
        </p:spPr>
      </p:pic>
      <p:sp>
        <p:nvSpPr>
          <p:cNvPr id="10" name="TextBox 9">
            <a:extLst>
              <a:ext uri="{FF2B5EF4-FFF2-40B4-BE49-F238E27FC236}">
                <a16:creationId xmlns:a16="http://schemas.microsoft.com/office/drawing/2014/main" id="{4F1C153E-C071-4F37-B3E3-621CD02849C9}"/>
              </a:ext>
            </a:extLst>
          </p:cNvPr>
          <p:cNvSpPr txBox="1"/>
          <p:nvPr/>
        </p:nvSpPr>
        <p:spPr>
          <a:xfrm>
            <a:off x="4859079" y="4904493"/>
            <a:ext cx="4572000" cy="184666"/>
          </a:xfrm>
          <a:prstGeom prst="rect">
            <a:avLst/>
          </a:prstGeom>
          <a:noFill/>
        </p:spPr>
        <p:txBody>
          <a:bodyPr wrap="square">
            <a:spAutoFit/>
          </a:bodyPr>
          <a:lstStyle/>
          <a:p>
            <a:r>
              <a:rPr lang="en-US" sz="600" dirty="0"/>
              <a:t>https://www.verticalimpression.com/post/7-of-the-most-impressive-examples-of-digital-out-of-home-advertising-campaigns</a:t>
            </a:r>
          </a:p>
        </p:txBody>
      </p:sp>
      <p:sp>
        <p:nvSpPr>
          <p:cNvPr id="11" name="TextBox 10">
            <a:extLst>
              <a:ext uri="{FF2B5EF4-FFF2-40B4-BE49-F238E27FC236}">
                <a16:creationId xmlns:a16="http://schemas.microsoft.com/office/drawing/2014/main" id="{6970F6B7-D6E9-4BB3-ADF8-E50F24E2E8C8}"/>
              </a:ext>
            </a:extLst>
          </p:cNvPr>
          <p:cNvSpPr txBox="1"/>
          <p:nvPr/>
        </p:nvSpPr>
        <p:spPr>
          <a:xfrm>
            <a:off x="5011479" y="5056893"/>
            <a:ext cx="4572000" cy="184666"/>
          </a:xfrm>
          <a:prstGeom prst="rect">
            <a:avLst/>
          </a:prstGeom>
          <a:noFill/>
        </p:spPr>
        <p:txBody>
          <a:bodyPr wrap="square">
            <a:spAutoFit/>
          </a:bodyPr>
          <a:lstStyle/>
          <a:p>
            <a:r>
              <a:rPr lang="en-US" sz="600" dirty="0"/>
              <a:t>https://www.verticalimpression.com/post/7-of-the-most-impressive-examples-of-digital-out-of-home-advertising-campaigns</a:t>
            </a:r>
          </a:p>
        </p:txBody>
      </p:sp>
    </p:spTree>
    <p:extLst>
      <p:ext uri="{BB962C8B-B14F-4D97-AF65-F5344CB8AC3E}">
        <p14:creationId xmlns:p14="http://schemas.microsoft.com/office/powerpoint/2010/main" val="55807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276;p53">
            <a:extLst>
              <a:ext uri="{FF2B5EF4-FFF2-40B4-BE49-F238E27FC236}">
                <a16:creationId xmlns:a16="http://schemas.microsoft.com/office/drawing/2014/main" id="{8076AA2E-68EA-4D94-A856-D3444430D5AF}"/>
              </a:ext>
            </a:extLst>
          </p:cNvPr>
          <p:cNvCxnSpPr/>
          <p:nvPr/>
        </p:nvCxnSpPr>
        <p:spPr>
          <a:xfrm>
            <a:off x="369533" y="697270"/>
            <a:ext cx="6659100" cy="0"/>
          </a:xfrm>
          <a:prstGeom prst="straightConnector1">
            <a:avLst/>
          </a:prstGeom>
          <a:noFill/>
          <a:ln w="9525" cap="flat" cmpd="sng">
            <a:solidFill>
              <a:schemeClr val="dk2"/>
            </a:solidFill>
            <a:prstDash val="solid"/>
            <a:round/>
            <a:headEnd type="none" w="med" len="med"/>
            <a:tailEnd type="none" w="med" len="med"/>
          </a:ln>
        </p:spPr>
      </p:cxnSp>
      <p:sp>
        <p:nvSpPr>
          <p:cNvPr id="3" name="Google Shape;277;p53">
            <a:extLst>
              <a:ext uri="{FF2B5EF4-FFF2-40B4-BE49-F238E27FC236}">
                <a16:creationId xmlns:a16="http://schemas.microsoft.com/office/drawing/2014/main" id="{71DFF607-1614-4CB7-A39E-DABBCE9FA025}"/>
              </a:ext>
            </a:extLst>
          </p:cNvPr>
          <p:cNvSpPr txBox="1"/>
          <p:nvPr/>
        </p:nvSpPr>
        <p:spPr>
          <a:xfrm>
            <a:off x="162958" y="54341"/>
            <a:ext cx="7577544" cy="556823"/>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SzPts val="1100"/>
              <a:buNone/>
            </a:pPr>
            <a:r>
              <a:rPr lang="en-US" sz="2400" dirty="0">
                <a:solidFill>
                  <a:schemeClr val="dk1"/>
                </a:solidFill>
              </a:rPr>
              <a:t>Innovations of DOOH: Gamification</a:t>
            </a:r>
          </a:p>
        </p:txBody>
      </p:sp>
      <p:sp>
        <p:nvSpPr>
          <p:cNvPr id="4" name="TextBox 3">
            <a:extLst>
              <a:ext uri="{FF2B5EF4-FFF2-40B4-BE49-F238E27FC236}">
                <a16:creationId xmlns:a16="http://schemas.microsoft.com/office/drawing/2014/main" id="{3DCB2DAB-4F15-498E-AA86-FD0B1C93C562}"/>
              </a:ext>
            </a:extLst>
          </p:cNvPr>
          <p:cNvSpPr txBox="1"/>
          <p:nvPr/>
        </p:nvSpPr>
        <p:spPr>
          <a:xfrm>
            <a:off x="369533" y="734846"/>
            <a:ext cx="8063367" cy="1815882"/>
          </a:xfrm>
          <a:prstGeom prst="rect">
            <a:avLst/>
          </a:prstGeom>
          <a:noFill/>
        </p:spPr>
        <p:txBody>
          <a:bodyPr wrap="square" rtlCol="0">
            <a:spAutoFit/>
          </a:bodyPr>
          <a:lstStyle/>
          <a:p>
            <a:r>
              <a:rPr lang="en-US" b="1" dirty="0"/>
              <a:t>Locations: </a:t>
            </a:r>
            <a:r>
              <a:rPr lang="en-US" dirty="0"/>
              <a:t>Stockholm, Sweden</a:t>
            </a:r>
          </a:p>
          <a:p>
            <a:r>
              <a:rPr lang="en-US" b="1" dirty="0"/>
              <a:t>Company: </a:t>
            </a:r>
            <a:r>
              <a:rPr lang="de-DE" dirty="0"/>
              <a:t>McDonalds</a:t>
            </a:r>
            <a:endParaRPr lang="en-US" dirty="0"/>
          </a:p>
          <a:p>
            <a:r>
              <a:rPr lang="en-US" b="1" dirty="0"/>
              <a:t>Campaign: </a:t>
            </a:r>
            <a:r>
              <a:rPr lang="en-US" dirty="0">
                <a:hlinkClick r:id="rId3"/>
              </a:rPr>
              <a:t>McDonalds Pick N Play Billboard Game</a:t>
            </a:r>
            <a:endParaRPr lang="en-US" dirty="0"/>
          </a:p>
          <a:p>
            <a:r>
              <a:rPr lang="en-US" b="1" dirty="0"/>
              <a:t>Innovations: </a:t>
            </a:r>
            <a:r>
              <a:rPr lang="en-US" dirty="0"/>
              <a:t>The game didn’t require an app download or any other complicated procedure. All people had to do was go to the website that the billboard advertised, and it used their location data to make sure they were actually there. Consumers got to play, and they had to survive for 30 seconds. If they did, they were rewarded with a coupon for free food at one of the nearby restaurants.</a:t>
            </a:r>
          </a:p>
        </p:txBody>
      </p:sp>
      <p:sp>
        <p:nvSpPr>
          <p:cNvPr id="11" name="TextBox 10">
            <a:extLst>
              <a:ext uri="{FF2B5EF4-FFF2-40B4-BE49-F238E27FC236}">
                <a16:creationId xmlns:a16="http://schemas.microsoft.com/office/drawing/2014/main" id="{6970F6B7-D6E9-4BB3-ADF8-E50F24E2E8C8}"/>
              </a:ext>
            </a:extLst>
          </p:cNvPr>
          <p:cNvSpPr txBox="1"/>
          <p:nvPr/>
        </p:nvSpPr>
        <p:spPr>
          <a:xfrm>
            <a:off x="4742633" y="4904493"/>
            <a:ext cx="4572000" cy="184666"/>
          </a:xfrm>
          <a:prstGeom prst="rect">
            <a:avLst/>
          </a:prstGeom>
          <a:noFill/>
        </p:spPr>
        <p:txBody>
          <a:bodyPr wrap="square">
            <a:spAutoFit/>
          </a:bodyPr>
          <a:lstStyle/>
          <a:p>
            <a:r>
              <a:rPr lang="en-US" sz="600" dirty="0"/>
              <a:t>https://www.verticalimpression.com/post/7-of-the-most-impressive-examples-of-digital-out-of-home-advertising-campaigns</a:t>
            </a:r>
          </a:p>
        </p:txBody>
      </p:sp>
      <p:pic>
        <p:nvPicPr>
          <p:cNvPr id="11268" name="Picture 4" descr="Pick n Play Billboard Game">
            <a:hlinkClick r:id="rId4"/>
            <a:extLst>
              <a:ext uri="{FF2B5EF4-FFF2-40B4-BE49-F238E27FC236}">
                <a16:creationId xmlns:a16="http://schemas.microsoft.com/office/drawing/2014/main" id="{40B66836-4994-474B-A06A-54F1F1BC5A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5196" y="2654043"/>
            <a:ext cx="3106804" cy="2174561"/>
          </a:xfrm>
          <a:prstGeom prst="rect">
            <a:avLst/>
          </a:prstGeom>
          <a:noFill/>
          <a:extLst>
            <a:ext uri="{909E8E84-426E-40DD-AFC4-6F175D3DCCD1}">
              <a14:hiddenFill xmlns:a14="http://schemas.microsoft.com/office/drawing/2010/main">
                <a:solidFill>
                  <a:srgbClr val="FFFFFF"/>
                </a:solidFill>
              </a14:hiddenFill>
            </a:ext>
          </a:extLst>
        </p:spPr>
      </p:pic>
      <p:pic>
        <p:nvPicPr>
          <p:cNvPr id="5" name="Online Media 4" title="McDonald's Pick n Play">
            <a:hlinkClick r:id="" action="ppaction://media"/>
            <a:extLst>
              <a:ext uri="{FF2B5EF4-FFF2-40B4-BE49-F238E27FC236}">
                <a16:creationId xmlns:a16="http://schemas.microsoft.com/office/drawing/2014/main" id="{497B6990-6868-4774-B773-12D2890DEE52}"/>
              </a:ext>
            </a:extLst>
          </p:cNvPr>
          <p:cNvPicPr>
            <a:picLocks noRot="1" noChangeAspect="1"/>
          </p:cNvPicPr>
          <p:nvPr>
            <a:videoFile r:link="rId1"/>
          </p:nvPr>
        </p:nvPicPr>
        <p:blipFill>
          <a:blip r:embed="rId6"/>
          <a:stretch>
            <a:fillRect/>
          </a:stretch>
        </p:blipFill>
        <p:spPr>
          <a:xfrm>
            <a:off x="4898065" y="2539936"/>
            <a:ext cx="4050739" cy="2288668"/>
          </a:xfrm>
          <a:prstGeom prst="rect">
            <a:avLst/>
          </a:prstGeom>
        </p:spPr>
      </p:pic>
    </p:spTree>
    <p:extLst>
      <p:ext uri="{BB962C8B-B14F-4D97-AF65-F5344CB8AC3E}">
        <p14:creationId xmlns:p14="http://schemas.microsoft.com/office/powerpoint/2010/main" val="383058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oogle Shape;276;p53">
            <a:extLst>
              <a:ext uri="{FF2B5EF4-FFF2-40B4-BE49-F238E27FC236}">
                <a16:creationId xmlns:a16="http://schemas.microsoft.com/office/drawing/2014/main" id="{CDB67FBC-65C6-46C7-961C-B252104B5C1D}"/>
              </a:ext>
            </a:extLst>
          </p:cNvPr>
          <p:cNvCxnSpPr/>
          <p:nvPr/>
        </p:nvCxnSpPr>
        <p:spPr>
          <a:xfrm>
            <a:off x="369533" y="697270"/>
            <a:ext cx="6659100" cy="0"/>
          </a:xfrm>
          <a:prstGeom prst="straightConnector1">
            <a:avLst/>
          </a:prstGeom>
          <a:noFill/>
          <a:ln w="9525" cap="flat" cmpd="sng">
            <a:solidFill>
              <a:srgbClr val="44546A"/>
            </a:solidFill>
            <a:prstDash val="solid"/>
            <a:round/>
            <a:headEnd type="none" w="med" len="med"/>
            <a:tailEnd type="none" w="med" len="med"/>
          </a:ln>
        </p:spPr>
      </p:cxnSp>
      <p:sp>
        <p:nvSpPr>
          <p:cNvPr id="9" name="Google Shape;277;p53">
            <a:extLst>
              <a:ext uri="{FF2B5EF4-FFF2-40B4-BE49-F238E27FC236}">
                <a16:creationId xmlns:a16="http://schemas.microsoft.com/office/drawing/2014/main" id="{D73498B0-70C9-4110-BBBE-884C19B7B8F1}"/>
              </a:ext>
            </a:extLst>
          </p:cNvPr>
          <p:cNvSpPr txBox="1"/>
          <p:nvPr/>
        </p:nvSpPr>
        <p:spPr>
          <a:xfrm>
            <a:off x="162958" y="54341"/>
            <a:ext cx="7577544" cy="556823"/>
          </a:xfrm>
          <a:prstGeom prst="rect">
            <a:avLst/>
          </a:prstGeom>
          <a:noFill/>
          <a:ln>
            <a:noFill/>
          </a:ln>
        </p:spPr>
        <p:txBody>
          <a:bodyPr spcFirstLastPara="1" wrap="square" lIns="91425" tIns="45700" rIns="91425" bIns="45700" anchor="b" anchorCtr="0">
            <a:noAutofit/>
          </a:bodyPr>
          <a:lstStyle/>
          <a:p>
            <a:pPr marL="0" marR="0" lvl="0" indent="0" defTabSz="914400" eaLnBrk="1" fontAlgn="auto" latinLnBrk="0" hangingPunct="1">
              <a:lnSpc>
                <a:spcPct val="100000"/>
              </a:lnSpc>
              <a:spcBef>
                <a:spcPts val="0"/>
              </a:spcBef>
              <a:spcAft>
                <a:spcPts val="0"/>
              </a:spcAft>
              <a:buClrTx/>
              <a:buSzPts val="1100"/>
              <a:buFontTx/>
              <a:buNone/>
              <a:tabLst/>
              <a:defRPr/>
            </a:pPr>
            <a:r>
              <a:rPr kumimoji="0" lang="en-US" sz="2400" b="0" i="0" u="none" strike="noStrike" kern="0" cap="none" spc="0" normalizeH="0" baseline="0" noProof="0" dirty="0" err="1">
                <a:ln>
                  <a:noFill/>
                </a:ln>
                <a:solidFill>
                  <a:sysClr val="windowText" lastClr="000000"/>
                </a:solidFill>
                <a:effectLst/>
                <a:uLnTx/>
                <a:uFillTx/>
              </a:rPr>
              <a:t>Liveboard</a:t>
            </a:r>
            <a:endParaRPr kumimoji="0" lang="en-US" sz="2400" b="0" i="0" u="none" strike="noStrike" kern="0" cap="none" spc="0" normalizeH="0" baseline="0" noProof="0" dirty="0">
              <a:ln>
                <a:noFill/>
              </a:ln>
              <a:solidFill>
                <a:sysClr val="windowText" lastClr="000000"/>
              </a:solidFill>
              <a:effectLst/>
              <a:uLnTx/>
              <a:uFillTx/>
            </a:endParaRPr>
          </a:p>
        </p:txBody>
      </p:sp>
      <p:sp>
        <p:nvSpPr>
          <p:cNvPr id="12" name="TextBox 11">
            <a:extLst>
              <a:ext uri="{FF2B5EF4-FFF2-40B4-BE49-F238E27FC236}">
                <a16:creationId xmlns:a16="http://schemas.microsoft.com/office/drawing/2014/main" id="{94922D74-697C-432C-B800-A4944D27CD87}"/>
              </a:ext>
            </a:extLst>
          </p:cNvPr>
          <p:cNvSpPr txBox="1"/>
          <p:nvPr/>
        </p:nvSpPr>
        <p:spPr>
          <a:xfrm>
            <a:off x="6918960" y="4877889"/>
            <a:ext cx="2225040" cy="215444"/>
          </a:xfrm>
          <a:prstGeom prst="rect">
            <a:avLst/>
          </a:prstGeom>
          <a:noFill/>
        </p:spPr>
        <p:txBody>
          <a:bodyPr wrap="square">
            <a:spAutoFit/>
          </a:bodyPr>
          <a:lstStyle/>
          <a:p>
            <a:r>
              <a:rPr lang="en-US" sz="800" i="1" dirty="0"/>
              <a:t>https://digital-signage.jp/express/19571/</a:t>
            </a:r>
          </a:p>
        </p:txBody>
      </p:sp>
      <p:cxnSp>
        <p:nvCxnSpPr>
          <p:cNvPr id="17" name="Straight Connector 16">
            <a:extLst>
              <a:ext uri="{FF2B5EF4-FFF2-40B4-BE49-F238E27FC236}">
                <a16:creationId xmlns:a16="http://schemas.microsoft.com/office/drawing/2014/main" id="{32BAECE0-F726-4A1A-A15D-AC35578BED91}"/>
              </a:ext>
            </a:extLst>
          </p:cNvPr>
          <p:cNvCxnSpPr>
            <a:cxnSpLocks/>
            <a:endCxn id="13" idx="1"/>
          </p:cNvCxnSpPr>
          <p:nvPr/>
        </p:nvCxnSpPr>
        <p:spPr>
          <a:xfrm flipV="1">
            <a:off x="899160" y="634831"/>
            <a:ext cx="1429510" cy="661214"/>
          </a:xfrm>
          <a:prstGeom prst="line">
            <a:avLst/>
          </a:prstGeom>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5345B58C-C371-46B4-8297-A87281ECEB4E}"/>
              </a:ext>
            </a:extLst>
          </p:cNvPr>
          <p:cNvSpPr txBox="1"/>
          <p:nvPr/>
        </p:nvSpPr>
        <p:spPr>
          <a:xfrm>
            <a:off x="218527" y="1424944"/>
            <a:ext cx="2110143" cy="1384995"/>
          </a:xfrm>
          <a:prstGeom prst="rect">
            <a:avLst/>
          </a:prstGeom>
          <a:noFill/>
        </p:spPr>
        <p:txBody>
          <a:bodyPr wrap="square" rtlCol="0">
            <a:spAutoFit/>
          </a:bodyPr>
          <a:lstStyle/>
          <a:p>
            <a:r>
              <a:rPr lang="en-US" dirty="0"/>
              <a:t>Divide the area with detailed mesh. </a:t>
            </a:r>
            <a:r>
              <a:rPr lang="it-IT" dirty="0"/>
              <a:t>Utilizing mobile spatial statistical data to calculate impressions at different times of day. </a:t>
            </a:r>
          </a:p>
        </p:txBody>
      </p:sp>
      <p:sp>
        <p:nvSpPr>
          <p:cNvPr id="26" name="TextBox 25">
            <a:extLst>
              <a:ext uri="{FF2B5EF4-FFF2-40B4-BE49-F238E27FC236}">
                <a16:creationId xmlns:a16="http://schemas.microsoft.com/office/drawing/2014/main" id="{5F8C7358-AD78-49EE-819F-6CFC87BF3542}"/>
              </a:ext>
            </a:extLst>
          </p:cNvPr>
          <p:cNvSpPr txBox="1"/>
          <p:nvPr/>
        </p:nvSpPr>
        <p:spPr>
          <a:xfrm>
            <a:off x="309459" y="3123674"/>
            <a:ext cx="1791053" cy="1384995"/>
          </a:xfrm>
          <a:prstGeom prst="rect">
            <a:avLst/>
          </a:prstGeom>
          <a:noFill/>
        </p:spPr>
        <p:txBody>
          <a:bodyPr wrap="square" rtlCol="0">
            <a:spAutoFit/>
          </a:bodyPr>
          <a:lstStyle/>
          <a:p>
            <a:r>
              <a:rPr lang="en-US" dirty="0"/>
              <a:t>A fragmented market with 1:1 exchanges. Various unique rules by individual ad owners. </a:t>
            </a:r>
            <a:endParaRPr lang="it-IT" dirty="0"/>
          </a:p>
        </p:txBody>
      </p:sp>
      <p:grpSp>
        <p:nvGrpSpPr>
          <p:cNvPr id="13312" name="Group 13311">
            <a:extLst>
              <a:ext uri="{FF2B5EF4-FFF2-40B4-BE49-F238E27FC236}">
                <a16:creationId xmlns:a16="http://schemas.microsoft.com/office/drawing/2014/main" id="{CADA7011-DD41-4C4D-8716-8884CEBA4D97}"/>
              </a:ext>
            </a:extLst>
          </p:cNvPr>
          <p:cNvGrpSpPr/>
          <p:nvPr/>
        </p:nvGrpSpPr>
        <p:grpSpPr>
          <a:xfrm>
            <a:off x="2328670" y="168969"/>
            <a:ext cx="4620770" cy="4708920"/>
            <a:chOff x="3951730" y="41950"/>
            <a:chExt cx="5029312" cy="4987011"/>
          </a:xfrm>
        </p:grpSpPr>
        <p:pic>
          <p:nvPicPr>
            <p:cNvPr id="10" name="Picture 2" descr="「家の外」をメディアに！">
              <a:extLst>
                <a:ext uri="{FF2B5EF4-FFF2-40B4-BE49-F238E27FC236}">
                  <a16:creationId xmlns:a16="http://schemas.microsoft.com/office/drawing/2014/main" id="{315DB434-82D6-4B99-9042-5DBAE21930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462" y="256990"/>
              <a:ext cx="4901580" cy="477197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A5915D70-447A-4095-BEC9-93C2594A9ACF}"/>
                </a:ext>
              </a:extLst>
            </p:cNvPr>
            <p:cNvSpPr/>
            <p:nvPr/>
          </p:nvSpPr>
          <p:spPr>
            <a:xfrm>
              <a:off x="3951730" y="41950"/>
              <a:ext cx="5029312" cy="9867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64D573D-4B0E-4B8B-A4DE-6FD3A4551CF9}"/>
                </a:ext>
              </a:extLst>
            </p:cNvPr>
            <p:cNvSpPr/>
            <p:nvPr/>
          </p:nvSpPr>
          <p:spPr>
            <a:xfrm>
              <a:off x="4469890" y="3128050"/>
              <a:ext cx="1892810" cy="17584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1065DEC-A10F-4098-B782-5E3A93BCFE61}"/>
                </a:ext>
              </a:extLst>
            </p:cNvPr>
            <p:cNvSpPr/>
            <p:nvPr/>
          </p:nvSpPr>
          <p:spPr>
            <a:xfrm>
              <a:off x="6611110" y="3119429"/>
              <a:ext cx="1892810" cy="17584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Connector 28">
            <a:extLst>
              <a:ext uri="{FF2B5EF4-FFF2-40B4-BE49-F238E27FC236}">
                <a16:creationId xmlns:a16="http://schemas.microsoft.com/office/drawing/2014/main" id="{E71F3053-AF57-4AD1-A7AE-73BA8D36F83F}"/>
              </a:ext>
            </a:extLst>
          </p:cNvPr>
          <p:cNvCxnSpPr>
            <a:cxnSpLocks/>
          </p:cNvCxnSpPr>
          <p:nvPr/>
        </p:nvCxnSpPr>
        <p:spPr>
          <a:xfrm flipV="1">
            <a:off x="6511076" y="3816171"/>
            <a:ext cx="517557" cy="88868"/>
          </a:xfrm>
          <a:prstGeom prst="line">
            <a:avLst/>
          </a:prstGeom>
        </p:spPr>
        <p:style>
          <a:lnRef idx="1">
            <a:schemeClr val="accent2"/>
          </a:lnRef>
          <a:fillRef idx="0">
            <a:schemeClr val="accent2"/>
          </a:fillRef>
          <a:effectRef idx="0">
            <a:schemeClr val="accent2"/>
          </a:effectRef>
          <a:fontRef idx="minor">
            <a:schemeClr val="tx1"/>
          </a:fontRef>
        </p:style>
      </p:cxnSp>
      <p:sp>
        <p:nvSpPr>
          <p:cNvPr id="40" name="TextBox 39">
            <a:extLst>
              <a:ext uri="{FF2B5EF4-FFF2-40B4-BE49-F238E27FC236}">
                <a16:creationId xmlns:a16="http://schemas.microsoft.com/office/drawing/2014/main" id="{7BA70F0C-7619-470D-AFF5-96190951A333}"/>
              </a:ext>
            </a:extLst>
          </p:cNvPr>
          <p:cNvSpPr txBox="1"/>
          <p:nvPr/>
        </p:nvSpPr>
        <p:spPr>
          <a:xfrm>
            <a:off x="7135953" y="3168107"/>
            <a:ext cx="1791053" cy="1169551"/>
          </a:xfrm>
          <a:prstGeom prst="rect">
            <a:avLst/>
          </a:prstGeom>
          <a:noFill/>
        </p:spPr>
        <p:txBody>
          <a:bodyPr wrap="square" rtlCol="0">
            <a:spAutoFit/>
          </a:bodyPr>
          <a:lstStyle/>
          <a:p>
            <a:r>
              <a:rPr lang="en-US" dirty="0"/>
              <a:t>Create an AD network with standard rules and all online transactions. </a:t>
            </a:r>
            <a:endParaRPr lang="it-IT" dirty="0"/>
          </a:p>
        </p:txBody>
      </p:sp>
      <p:cxnSp>
        <p:nvCxnSpPr>
          <p:cNvPr id="42" name="Straight Connector 41">
            <a:extLst>
              <a:ext uri="{FF2B5EF4-FFF2-40B4-BE49-F238E27FC236}">
                <a16:creationId xmlns:a16="http://schemas.microsoft.com/office/drawing/2014/main" id="{9FD53677-2A97-4644-938C-BA252B6D914C}"/>
              </a:ext>
            </a:extLst>
          </p:cNvPr>
          <p:cNvCxnSpPr>
            <a:cxnSpLocks/>
            <a:stCxn id="26" idx="3"/>
            <a:endCxn id="23" idx="1"/>
          </p:cNvCxnSpPr>
          <p:nvPr/>
        </p:nvCxnSpPr>
        <p:spPr>
          <a:xfrm>
            <a:off x="2100512" y="3816172"/>
            <a:ext cx="704227" cy="97009"/>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2892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54"/>
          <p:cNvSpPr txBox="1"/>
          <p:nvPr/>
        </p:nvSpPr>
        <p:spPr>
          <a:xfrm>
            <a:off x="0" y="2474625"/>
            <a:ext cx="9144000" cy="15396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Sturfee Inc.</a:t>
            </a:r>
            <a:endParaRPr sz="2000">
              <a:solidFill>
                <a:schemeClr val="dk1"/>
              </a:solidFill>
              <a:latin typeface="Arial"/>
              <a:ea typeface="Arial"/>
              <a:cs typeface="Arial"/>
              <a:sym typeface="Arial"/>
            </a:endParaRPr>
          </a:p>
          <a:p>
            <a:pPr marL="0" marR="0" lvl="0" indent="0" algn="ctr" rtl="0">
              <a:spcBef>
                <a:spcPts val="0"/>
              </a:spcBef>
              <a:spcAft>
                <a:spcPts val="0"/>
              </a:spcAft>
              <a:buNone/>
            </a:pPr>
            <a:r>
              <a:rPr lang="en-US" sz="2000">
                <a:solidFill>
                  <a:schemeClr val="dk1"/>
                </a:solidFill>
                <a:latin typeface="Arial"/>
                <a:ea typeface="Arial"/>
                <a:cs typeface="Arial"/>
                <a:sym typeface="Arial"/>
              </a:rPr>
              <a:t>1551 McCarthy Blvd #206 </a:t>
            </a:r>
            <a:endParaRPr sz="2000">
              <a:solidFill>
                <a:schemeClr val="dk1"/>
              </a:solidFill>
              <a:latin typeface="Arial"/>
              <a:ea typeface="Arial"/>
              <a:cs typeface="Arial"/>
              <a:sym typeface="Arial"/>
            </a:endParaRPr>
          </a:p>
          <a:p>
            <a:pPr marL="0" marR="0" lvl="0" indent="0" algn="ctr" rtl="0">
              <a:spcBef>
                <a:spcPts val="0"/>
              </a:spcBef>
              <a:spcAft>
                <a:spcPts val="0"/>
              </a:spcAft>
              <a:buNone/>
            </a:pPr>
            <a:r>
              <a:rPr lang="en-US" sz="2000">
                <a:solidFill>
                  <a:schemeClr val="dk1"/>
                </a:solidFill>
                <a:latin typeface="Arial"/>
                <a:ea typeface="Arial"/>
                <a:cs typeface="Arial"/>
                <a:sym typeface="Arial"/>
              </a:rPr>
              <a:t>Milpitas, California 95035</a:t>
            </a:r>
            <a:endParaRPr sz="2000">
              <a:solidFill>
                <a:schemeClr val="dk1"/>
              </a:solidFill>
              <a:latin typeface="Arial"/>
              <a:ea typeface="Arial"/>
              <a:cs typeface="Arial"/>
              <a:sym typeface="Arial"/>
            </a:endParaRPr>
          </a:p>
          <a:p>
            <a:pPr marL="0" marR="0" lvl="0" indent="0" algn="ctr" rtl="0">
              <a:spcBef>
                <a:spcPts val="0"/>
              </a:spcBef>
              <a:spcAft>
                <a:spcPts val="0"/>
              </a:spcAft>
              <a:buNone/>
            </a:pPr>
            <a:r>
              <a:rPr lang="en-US" sz="2000" u="sng">
                <a:solidFill>
                  <a:srgbClr val="47BEC9"/>
                </a:solidFill>
                <a:latin typeface="Arial"/>
                <a:ea typeface="Arial"/>
                <a:cs typeface="Arial"/>
                <a:sym typeface="Arial"/>
                <a:hlinkClick r:id="rId3">
                  <a:extLst>
                    <a:ext uri="{A12FA001-AC4F-418D-AE19-62706E023703}">
                      <ahyp:hlinkClr xmlns:ahyp="http://schemas.microsoft.com/office/drawing/2018/hyperlinkcolor" val="tx"/>
                    </a:ext>
                  </a:extLst>
                </a:hlinkClick>
              </a:rPr>
              <a:t>www.sturfee.com</a:t>
            </a:r>
            <a:r>
              <a:rPr lang="en-US" sz="1400">
                <a:solidFill>
                  <a:srgbClr val="47BEC9"/>
                </a:solidFill>
                <a:latin typeface="Arial"/>
                <a:ea typeface="Arial"/>
                <a:cs typeface="Arial"/>
                <a:sym typeface="Arial"/>
              </a:rPr>
              <a:t> | </a:t>
            </a:r>
            <a:r>
              <a:rPr lang="en-US" sz="2000" u="sng">
                <a:solidFill>
                  <a:srgbClr val="47BEC9"/>
                </a:solidFill>
                <a:latin typeface="Arial"/>
                <a:ea typeface="Arial"/>
                <a:cs typeface="Arial"/>
                <a:sym typeface="Arial"/>
                <a:hlinkClick r:id="rId4">
                  <a:extLst>
                    <a:ext uri="{A12FA001-AC4F-418D-AE19-62706E023703}">
                      <ahyp:hlinkClr xmlns:ahyp="http://schemas.microsoft.com/office/drawing/2018/hyperlinkcolor" val="tx"/>
                    </a:ext>
                  </a:extLst>
                </a:hlinkClick>
              </a:rPr>
              <a:t>medium.com/sturfee</a:t>
            </a:r>
            <a:r>
              <a:rPr lang="en-US" sz="2000">
                <a:solidFill>
                  <a:srgbClr val="47BEC9"/>
                </a:solidFill>
                <a:latin typeface="Arial"/>
                <a:ea typeface="Arial"/>
                <a:cs typeface="Arial"/>
                <a:sym typeface="Arial"/>
              </a:rPr>
              <a:t> | </a:t>
            </a:r>
            <a:r>
              <a:rPr lang="en-US" sz="2000" u="sng">
                <a:solidFill>
                  <a:srgbClr val="47BEC9"/>
                </a:solidFill>
                <a:latin typeface="Arial"/>
                <a:ea typeface="Arial"/>
                <a:cs typeface="Arial"/>
                <a:sym typeface="Arial"/>
                <a:hlinkClick r:id="rId5">
                  <a:extLst>
                    <a:ext uri="{A12FA001-AC4F-418D-AE19-62706E023703}">
                      <ahyp:hlinkClr xmlns:ahyp="http://schemas.microsoft.com/office/drawing/2018/hyperlinkcolor" val="tx"/>
                    </a:ext>
                  </a:extLst>
                </a:hlinkClick>
              </a:rPr>
              <a:t>@sturfee</a:t>
            </a:r>
            <a:endParaRPr sz="2000">
              <a:solidFill>
                <a:srgbClr val="47BEC9"/>
              </a:solidFill>
              <a:latin typeface="Arial"/>
              <a:ea typeface="Arial"/>
              <a:cs typeface="Arial"/>
              <a:sym typeface="Arial"/>
            </a:endParaRPr>
          </a:p>
        </p:txBody>
      </p:sp>
      <p:sp>
        <p:nvSpPr>
          <p:cNvPr id="284" name="Google Shape;284;p54"/>
          <p:cNvSpPr txBox="1">
            <a:spLocks noGrp="1"/>
          </p:cNvSpPr>
          <p:nvPr>
            <p:ph type="title" idx="4294967295"/>
          </p:nvPr>
        </p:nvSpPr>
        <p:spPr>
          <a:xfrm>
            <a:off x="0" y="1586475"/>
            <a:ext cx="914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3300"/>
              <a:buFont typeface="Arial"/>
              <a:buNone/>
            </a:pPr>
            <a:r>
              <a:rPr lang="en-US" sz="3500"/>
              <a:t>Thank you!</a:t>
            </a:r>
            <a:endParaRPr sz="30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53"/>
          <p:cNvPicPr preferRelativeResize="0"/>
          <p:nvPr/>
        </p:nvPicPr>
        <p:blipFill>
          <a:blip r:embed="rId3">
            <a:alphaModFix/>
          </a:blip>
          <a:stretch>
            <a:fillRect/>
          </a:stretch>
        </p:blipFill>
        <p:spPr>
          <a:xfrm>
            <a:off x="7219700" y="247325"/>
            <a:ext cx="1683047" cy="379300"/>
          </a:xfrm>
          <a:prstGeom prst="rect">
            <a:avLst/>
          </a:prstGeom>
          <a:noFill/>
          <a:ln>
            <a:noFill/>
          </a:ln>
        </p:spPr>
      </p:pic>
      <p:cxnSp>
        <p:nvCxnSpPr>
          <p:cNvPr id="276" name="Google Shape;276;p53"/>
          <p:cNvCxnSpPr/>
          <p:nvPr/>
        </p:nvCxnSpPr>
        <p:spPr>
          <a:xfrm>
            <a:off x="369533" y="697270"/>
            <a:ext cx="6659100" cy="0"/>
          </a:xfrm>
          <a:prstGeom prst="straightConnector1">
            <a:avLst/>
          </a:prstGeom>
          <a:noFill/>
          <a:ln w="9525" cap="flat" cmpd="sng">
            <a:solidFill>
              <a:schemeClr val="dk2"/>
            </a:solidFill>
            <a:prstDash val="solid"/>
            <a:round/>
            <a:headEnd type="none" w="med" len="med"/>
            <a:tailEnd type="none" w="med" len="med"/>
          </a:ln>
        </p:spPr>
      </p:cxnSp>
      <p:graphicFrame>
        <p:nvGraphicFramePr>
          <p:cNvPr id="7" name="Table 6">
            <a:extLst>
              <a:ext uri="{FF2B5EF4-FFF2-40B4-BE49-F238E27FC236}">
                <a16:creationId xmlns:a16="http://schemas.microsoft.com/office/drawing/2014/main" id="{20BD9C39-D59B-43DE-9454-F771D190DB46}"/>
              </a:ext>
            </a:extLst>
          </p:cNvPr>
          <p:cNvGraphicFramePr>
            <a:graphicFrameLocks noGrp="1"/>
          </p:cNvGraphicFramePr>
          <p:nvPr>
            <p:extLst>
              <p:ext uri="{D42A27DB-BD31-4B8C-83A1-F6EECF244321}">
                <p14:modId xmlns:p14="http://schemas.microsoft.com/office/powerpoint/2010/main" val="1721750171"/>
              </p:ext>
            </p:extLst>
          </p:nvPr>
        </p:nvGraphicFramePr>
        <p:xfrm>
          <a:off x="403597" y="821537"/>
          <a:ext cx="7858521" cy="3250235"/>
        </p:xfrm>
        <a:graphic>
          <a:graphicData uri="http://schemas.openxmlformats.org/drawingml/2006/table">
            <a:tbl>
              <a:tblPr/>
              <a:tblGrid>
                <a:gridCol w="742607">
                  <a:extLst>
                    <a:ext uri="{9D8B030D-6E8A-4147-A177-3AD203B41FA5}">
                      <a16:colId xmlns:a16="http://schemas.microsoft.com/office/drawing/2014/main" val="1870096124"/>
                    </a:ext>
                  </a:extLst>
                </a:gridCol>
                <a:gridCol w="1226882">
                  <a:extLst>
                    <a:ext uri="{9D8B030D-6E8A-4147-A177-3AD203B41FA5}">
                      <a16:colId xmlns:a16="http://schemas.microsoft.com/office/drawing/2014/main" val="2677247763"/>
                    </a:ext>
                  </a:extLst>
                </a:gridCol>
                <a:gridCol w="736129">
                  <a:extLst>
                    <a:ext uri="{9D8B030D-6E8A-4147-A177-3AD203B41FA5}">
                      <a16:colId xmlns:a16="http://schemas.microsoft.com/office/drawing/2014/main" val="3516856854"/>
                    </a:ext>
                  </a:extLst>
                </a:gridCol>
                <a:gridCol w="736129">
                  <a:extLst>
                    <a:ext uri="{9D8B030D-6E8A-4147-A177-3AD203B41FA5}">
                      <a16:colId xmlns:a16="http://schemas.microsoft.com/office/drawing/2014/main" val="3141171739"/>
                    </a:ext>
                  </a:extLst>
                </a:gridCol>
                <a:gridCol w="736129">
                  <a:extLst>
                    <a:ext uri="{9D8B030D-6E8A-4147-A177-3AD203B41FA5}">
                      <a16:colId xmlns:a16="http://schemas.microsoft.com/office/drawing/2014/main" val="3276437978"/>
                    </a:ext>
                  </a:extLst>
                </a:gridCol>
                <a:gridCol w="736129">
                  <a:extLst>
                    <a:ext uri="{9D8B030D-6E8A-4147-A177-3AD203B41FA5}">
                      <a16:colId xmlns:a16="http://schemas.microsoft.com/office/drawing/2014/main" val="3953309964"/>
                    </a:ext>
                  </a:extLst>
                </a:gridCol>
                <a:gridCol w="736129">
                  <a:extLst>
                    <a:ext uri="{9D8B030D-6E8A-4147-A177-3AD203B41FA5}">
                      <a16:colId xmlns:a16="http://schemas.microsoft.com/office/drawing/2014/main" val="342582893"/>
                    </a:ext>
                  </a:extLst>
                </a:gridCol>
                <a:gridCol w="736129">
                  <a:extLst>
                    <a:ext uri="{9D8B030D-6E8A-4147-A177-3AD203B41FA5}">
                      <a16:colId xmlns:a16="http://schemas.microsoft.com/office/drawing/2014/main" val="4069068101"/>
                    </a:ext>
                  </a:extLst>
                </a:gridCol>
                <a:gridCol w="736129">
                  <a:extLst>
                    <a:ext uri="{9D8B030D-6E8A-4147-A177-3AD203B41FA5}">
                      <a16:colId xmlns:a16="http://schemas.microsoft.com/office/drawing/2014/main" val="3992109156"/>
                    </a:ext>
                  </a:extLst>
                </a:gridCol>
                <a:gridCol w="736129">
                  <a:extLst>
                    <a:ext uri="{9D8B030D-6E8A-4147-A177-3AD203B41FA5}">
                      <a16:colId xmlns:a16="http://schemas.microsoft.com/office/drawing/2014/main" val="4108756600"/>
                    </a:ext>
                  </a:extLst>
                </a:gridCol>
              </a:tblGrid>
              <a:tr h="249445">
                <a:tc rowSpan="2" gridSpan="2">
                  <a:txBody>
                    <a:bodyPr/>
                    <a:lstStyle/>
                    <a:p>
                      <a:pPr algn="ctr" fontAlgn="ctr"/>
                      <a:r>
                        <a:rPr lang="ja-JP" altLang="en-US" sz="800" b="1" i="0" u="none" strike="noStrike" dirty="0">
                          <a:solidFill>
                            <a:srgbClr val="333333"/>
                          </a:solidFill>
                          <a:effectLst/>
                          <a:latin typeface="Meiryo" panose="020B0604030504040204" pitchFamily="34" charset="-128"/>
                          <a:ea typeface="Meiryo" panose="020B0604030504040204" pitchFamily="34" charset="-128"/>
                        </a:rPr>
                        <a:t>媒体＼広告費 </a:t>
                      </a:r>
                      <a:br>
                        <a:rPr lang="ja-JP" altLang="en-US" sz="800" b="1" i="0" u="none" strike="noStrike" dirty="0">
                          <a:solidFill>
                            <a:srgbClr val="333333"/>
                          </a:solidFill>
                          <a:effectLst/>
                          <a:latin typeface="Meiryo" panose="020B0604030504040204" pitchFamily="34" charset="-128"/>
                          <a:ea typeface="Meiryo" panose="020B0604030504040204" pitchFamily="34" charset="-128"/>
                        </a:rPr>
                      </a:br>
                      <a:r>
                        <a:rPr lang="en-US" sz="800" b="1" i="0" u="none" strike="noStrike" dirty="0">
                          <a:solidFill>
                            <a:srgbClr val="333333"/>
                          </a:solidFill>
                          <a:effectLst/>
                          <a:latin typeface="Meiryo" panose="020B0604030504040204" pitchFamily="34" charset="-128"/>
                          <a:ea typeface="Meiryo" panose="020B0604030504040204" pitchFamily="34" charset="-128"/>
                        </a:rPr>
                        <a:t>AD Spend by Channel</a:t>
                      </a:r>
                    </a:p>
                  </a:txBody>
                  <a:tcPr marL="6350" marR="6350" marT="6350" marB="0" anchor="ctr">
                    <a:lnL w="12700" cap="flat" cmpd="sng" algn="ctr">
                      <a:solidFill>
                        <a:srgbClr val="CCCCCC"/>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D1D1D1"/>
                    </a:solidFill>
                  </a:tcPr>
                </a:tc>
                <a:tc rowSpan="2" hMerge="1">
                  <a:txBody>
                    <a:bodyPr/>
                    <a:lstStyle/>
                    <a:p>
                      <a:endParaRPr lang="en-US"/>
                    </a:p>
                  </a:txBody>
                  <a:tcPr/>
                </a:tc>
                <a:tc gridSpan="3">
                  <a:txBody>
                    <a:bodyPr/>
                    <a:lstStyle/>
                    <a:p>
                      <a:pPr algn="ctr" fontAlgn="ctr"/>
                      <a:r>
                        <a:rPr lang="ja-JP" altLang="en-US" sz="800" b="1" i="0" u="none" strike="noStrike">
                          <a:solidFill>
                            <a:srgbClr val="333333"/>
                          </a:solidFill>
                          <a:effectLst/>
                          <a:latin typeface="Meiryo" panose="020B0604030504040204" pitchFamily="34" charset="-128"/>
                          <a:ea typeface="Meiryo" panose="020B0604030504040204" pitchFamily="34" charset="-128"/>
                        </a:rPr>
                        <a:t>広告費（億円）</a:t>
                      </a:r>
                      <a:r>
                        <a:rPr lang="en-US" sz="800" b="1" i="0" u="none" strike="noStrike">
                          <a:solidFill>
                            <a:srgbClr val="333333"/>
                          </a:solidFill>
                          <a:effectLst/>
                          <a:latin typeface="Meiryo" panose="020B0604030504040204" pitchFamily="34" charset="-128"/>
                          <a:ea typeface="Meiryo" panose="020B0604030504040204" pitchFamily="34" charset="-128"/>
                        </a:rPr>
                        <a:t>AD Spend (100 million yen)</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D1D1D1"/>
                    </a:solidFill>
                  </a:tcPr>
                </a:tc>
                <a:tc hMerge="1">
                  <a:txBody>
                    <a:bodyPr/>
                    <a:lstStyle/>
                    <a:p>
                      <a:endParaRPr lang="en-US"/>
                    </a:p>
                  </a:txBody>
                  <a:tcPr/>
                </a:tc>
                <a:tc hMerge="1">
                  <a:txBody>
                    <a:bodyPr/>
                    <a:lstStyle/>
                    <a:p>
                      <a:endParaRPr lang="en-US"/>
                    </a:p>
                  </a:txBody>
                  <a:tcPr/>
                </a:tc>
                <a:tc gridSpan="2">
                  <a:txBody>
                    <a:bodyPr/>
                    <a:lstStyle/>
                    <a:p>
                      <a:pPr algn="ctr" fontAlgn="ctr"/>
                      <a:r>
                        <a:rPr lang="en-US" sz="800" b="1" i="0" u="none" strike="noStrike">
                          <a:solidFill>
                            <a:srgbClr val="333333"/>
                          </a:solidFill>
                          <a:effectLst/>
                          <a:latin typeface="Meiryo" panose="020B0604030504040204" pitchFamily="34" charset="-128"/>
                          <a:ea typeface="Meiryo" panose="020B0604030504040204" pitchFamily="34" charset="-128"/>
                        </a:rPr>
                        <a:t>前年比（％）Year-over-Year</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D1D1D1"/>
                    </a:solidFill>
                  </a:tcPr>
                </a:tc>
                <a:tc hMerge="1">
                  <a:txBody>
                    <a:bodyPr/>
                    <a:lstStyle/>
                    <a:p>
                      <a:endParaRPr lang="en-US"/>
                    </a:p>
                  </a:txBody>
                  <a:tcPr/>
                </a:tc>
                <a:tc gridSpan="3">
                  <a:txBody>
                    <a:bodyPr/>
                    <a:lstStyle/>
                    <a:p>
                      <a:pPr algn="ctr" fontAlgn="ctr"/>
                      <a:r>
                        <a:rPr lang="ja-JP" altLang="en-US" sz="800" b="1" i="0" u="none" strike="noStrike">
                          <a:solidFill>
                            <a:srgbClr val="333333"/>
                          </a:solidFill>
                          <a:effectLst/>
                          <a:latin typeface="Meiryo" panose="020B0604030504040204" pitchFamily="34" charset="-128"/>
                          <a:ea typeface="Meiryo" panose="020B0604030504040204" pitchFamily="34" charset="-128"/>
                        </a:rPr>
                        <a:t>構成比（％）</a:t>
                      </a:r>
                      <a:r>
                        <a:rPr lang="en-US" sz="800" b="1" i="0" u="none" strike="noStrike">
                          <a:solidFill>
                            <a:srgbClr val="333333"/>
                          </a:solidFill>
                          <a:effectLst/>
                          <a:latin typeface="Meiryo" panose="020B0604030504040204" pitchFamily="34" charset="-128"/>
                          <a:ea typeface="Meiryo" panose="020B0604030504040204" pitchFamily="34" charset="-128"/>
                        </a:rPr>
                        <a:t>Contribution</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D1D1D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85408482"/>
                  </a:ext>
                </a:extLst>
              </a:tr>
              <a:tr h="249445">
                <a:tc gridSpan="2" vMerge="1">
                  <a:txBody>
                    <a:bodyPr/>
                    <a:lstStyle/>
                    <a:p>
                      <a:endParaRPr lang="en-US"/>
                    </a:p>
                  </a:txBody>
                  <a:tcPr/>
                </a:tc>
                <a:tc hMerge="1" vMerge="1">
                  <a:txBody>
                    <a:bodyPr/>
                    <a:lstStyle/>
                    <a:p>
                      <a:endParaRPr lang="en-US"/>
                    </a:p>
                  </a:txBody>
                  <a:tcPr/>
                </a:tc>
                <a:tc>
                  <a:txBody>
                    <a:bodyPr/>
                    <a:lstStyle/>
                    <a:p>
                      <a:pPr algn="ctr" fontAlgn="ctr"/>
                      <a:r>
                        <a:rPr lang="en-US" altLang="ja-JP" sz="800" b="1" i="0" u="none" strike="noStrike">
                          <a:solidFill>
                            <a:srgbClr val="333333"/>
                          </a:solidFill>
                          <a:effectLst/>
                          <a:latin typeface="Meiryo" panose="020B0604030504040204" pitchFamily="34" charset="-128"/>
                          <a:ea typeface="Meiryo" panose="020B0604030504040204" pitchFamily="34" charset="-128"/>
                        </a:rPr>
                        <a:t>2018</a:t>
                      </a:r>
                      <a:r>
                        <a:rPr lang="ja-JP" altLang="en-US" sz="800" b="1" i="0" u="none" strike="noStrike">
                          <a:solidFill>
                            <a:srgbClr val="333333"/>
                          </a:solidFill>
                          <a:effectLst/>
                          <a:latin typeface="Meiryo" panose="020B0604030504040204" pitchFamily="34" charset="-128"/>
                          <a:ea typeface="Meiryo" panose="020B0604030504040204" pitchFamily="34" charset="-128"/>
                        </a:rPr>
                        <a:t>年</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D1D1D1"/>
                    </a:solidFill>
                  </a:tcPr>
                </a:tc>
                <a:tc>
                  <a:txBody>
                    <a:bodyPr/>
                    <a:lstStyle/>
                    <a:p>
                      <a:pPr algn="ctr" fontAlgn="ctr"/>
                      <a:r>
                        <a:rPr lang="en-US" altLang="ja-JP" sz="800" b="1" i="0" u="none" strike="noStrike">
                          <a:solidFill>
                            <a:srgbClr val="333333"/>
                          </a:solidFill>
                          <a:effectLst/>
                          <a:latin typeface="Meiryo" panose="020B0604030504040204" pitchFamily="34" charset="-128"/>
                          <a:ea typeface="Meiryo" panose="020B0604030504040204" pitchFamily="34" charset="-128"/>
                        </a:rPr>
                        <a:t>2019</a:t>
                      </a:r>
                      <a:r>
                        <a:rPr lang="ja-JP" altLang="en-US" sz="800" b="1" i="0" u="none" strike="noStrike">
                          <a:solidFill>
                            <a:srgbClr val="333333"/>
                          </a:solidFill>
                          <a:effectLst/>
                          <a:latin typeface="Meiryo" panose="020B0604030504040204" pitchFamily="34" charset="-128"/>
                          <a:ea typeface="Meiryo" panose="020B0604030504040204" pitchFamily="34" charset="-128"/>
                        </a:rPr>
                        <a:t>年</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D1D1D1"/>
                    </a:solidFill>
                  </a:tcPr>
                </a:tc>
                <a:tc>
                  <a:txBody>
                    <a:bodyPr/>
                    <a:lstStyle/>
                    <a:p>
                      <a:pPr algn="ctr" fontAlgn="ctr"/>
                      <a:r>
                        <a:rPr lang="en-US" altLang="ja-JP" sz="800" b="1" i="0" u="none" strike="noStrike">
                          <a:solidFill>
                            <a:srgbClr val="333333"/>
                          </a:solidFill>
                          <a:effectLst/>
                          <a:latin typeface="Meiryo" panose="020B0604030504040204" pitchFamily="34" charset="-128"/>
                          <a:ea typeface="Meiryo" panose="020B0604030504040204" pitchFamily="34" charset="-128"/>
                        </a:rPr>
                        <a:t>2020</a:t>
                      </a:r>
                      <a:r>
                        <a:rPr lang="ja-JP" altLang="en-US" sz="800" b="1" i="0" u="none" strike="noStrike">
                          <a:solidFill>
                            <a:srgbClr val="333333"/>
                          </a:solidFill>
                          <a:effectLst/>
                          <a:latin typeface="Meiryo" panose="020B0604030504040204" pitchFamily="34" charset="-128"/>
                          <a:ea typeface="Meiryo" panose="020B0604030504040204" pitchFamily="34" charset="-128"/>
                        </a:rPr>
                        <a:t>年</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D1D1D1"/>
                    </a:solidFill>
                  </a:tcPr>
                </a:tc>
                <a:tc>
                  <a:txBody>
                    <a:bodyPr/>
                    <a:lstStyle/>
                    <a:p>
                      <a:pPr algn="ctr" fontAlgn="ctr"/>
                      <a:r>
                        <a:rPr lang="en-US" altLang="ja-JP" sz="800" b="1" i="0" u="none" strike="noStrike">
                          <a:solidFill>
                            <a:srgbClr val="333333"/>
                          </a:solidFill>
                          <a:effectLst/>
                          <a:latin typeface="Meiryo" panose="020B0604030504040204" pitchFamily="34" charset="-128"/>
                          <a:ea typeface="Meiryo" panose="020B0604030504040204" pitchFamily="34" charset="-128"/>
                        </a:rPr>
                        <a:t>2019</a:t>
                      </a:r>
                      <a:r>
                        <a:rPr lang="ja-JP" altLang="en-US" sz="800" b="1" i="0" u="none" strike="noStrike">
                          <a:solidFill>
                            <a:srgbClr val="333333"/>
                          </a:solidFill>
                          <a:effectLst/>
                          <a:latin typeface="Meiryo" panose="020B0604030504040204" pitchFamily="34" charset="-128"/>
                          <a:ea typeface="Meiryo" panose="020B0604030504040204" pitchFamily="34" charset="-128"/>
                        </a:rPr>
                        <a:t>年</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D1D1D1"/>
                    </a:solidFill>
                  </a:tcPr>
                </a:tc>
                <a:tc>
                  <a:txBody>
                    <a:bodyPr/>
                    <a:lstStyle/>
                    <a:p>
                      <a:pPr algn="ctr" fontAlgn="ctr"/>
                      <a:r>
                        <a:rPr lang="en-US" altLang="ja-JP" sz="800" b="1" i="0" u="none" strike="noStrike">
                          <a:solidFill>
                            <a:srgbClr val="333333"/>
                          </a:solidFill>
                          <a:effectLst/>
                          <a:latin typeface="Meiryo" panose="020B0604030504040204" pitchFamily="34" charset="-128"/>
                          <a:ea typeface="Meiryo" panose="020B0604030504040204" pitchFamily="34" charset="-128"/>
                        </a:rPr>
                        <a:t>2020</a:t>
                      </a:r>
                      <a:r>
                        <a:rPr lang="ja-JP" altLang="en-US" sz="800" b="1" i="0" u="none" strike="noStrike">
                          <a:solidFill>
                            <a:srgbClr val="333333"/>
                          </a:solidFill>
                          <a:effectLst/>
                          <a:latin typeface="Meiryo" panose="020B0604030504040204" pitchFamily="34" charset="-128"/>
                          <a:ea typeface="Meiryo" panose="020B0604030504040204" pitchFamily="34" charset="-128"/>
                        </a:rPr>
                        <a:t>年</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D1D1D1"/>
                    </a:solidFill>
                  </a:tcPr>
                </a:tc>
                <a:tc>
                  <a:txBody>
                    <a:bodyPr/>
                    <a:lstStyle/>
                    <a:p>
                      <a:pPr algn="ctr" fontAlgn="ctr"/>
                      <a:r>
                        <a:rPr lang="en-US" altLang="ja-JP" sz="800" b="1" i="0" u="none" strike="noStrike">
                          <a:solidFill>
                            <a:srgbClr val="333333"/>
                          </a:solidFill>
                          <a:effectLst/>
                          <a:latin typeface="Meiryo" panose="020B0604030504040204" pitchFamily="34" charset="-128"/>
                          <a:ea typeface="Meiryo" panose="020B0604030504040204" pitchFamily="34" charset="-128"/>
                        </a:rPr>
                        <a:t>2018</a:t>
                      </a:r>
                      <a:r>
                        <a:rPr lang="ja-JP" altLang="en-US" sz="800" b="1" i="0" u="none" strike="noStrike">
                          <a:solidFill>
                            <a:srgbClr val="333333"/>
                          </a:solidFill>
                          <a:effectLst/>
                          <a:latin typeface="Meiryo" panose="020B0604030504040204" pitchFamily="34" charset="-128"/>
                          <a:ea typeface="Meiryo" panose="020B0604030504040204" pitchFamily="34" charset="-128"/>
                        </a:rPr>
                        <a:t>年</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D1D1D1"/>
                    </a:solidFill>
                  </a:tcPr>
                </a:tc>
                <a:tc>
                  <a:txBody>
                    <a:bodyPr/>
                    <a:lstStyle/>
                    <a:p>
                      <a:pPr algn="ctr" fontAlgn="ctr"/>
                      <a:r>
                        <a:rPr lang="en-US" altLang="ja-JP" sz="800" b="1" i="0" u="none" strike="noStrike">
                          <a:solidFill>
                            <a:srgbClr val="333333"/>
                          </a:solidFill>
                          <a:effectLst/>
                          <a:latin typeface="Meiryo" panose="020B0604030504040204" pitchFamily="34" charset="-128"/>
                          <a:ea typeface="Meiryo" panose="020B0604030504040204" pitchFamily="34" charset="-128"/>
                        </a:rPr>
                        <a:t>2019</a:t>
                      </a:r>
                      <a:r>
                        <a:rPr lang="ja-JP" altLang="en-US" sz="800" b="1" i="0" u="none" strike="noStrike">
                          <a:solidFill>
                            <a:srgbClr val="333333"/>
                          </a:solidFill>
                          <a:effectLst/>
                          <a:latin typeface="Meiryo" panose="020B0604030504040204" pitchFamily="34" charset="-128"/>
                          <a:ea typeface="Meiryo" panose="020B0604030504040204" pitchFamily="34" charset="-128"/>
                        </a:rPr>
                        <a:t>年</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D1D1D1"/>
                    </a:solidFill>
                  </a:tcPr>
                </a:tc>
                <a:tc>
                  <a:txBody>
                    <a:bodyPr/>
                    <a:lstStyle/>
                    <a:p>
                      <a:pPr algn="ctr" fontAlgn="ctr"/>
                      <a:r>
                        <a:rPr lang="en-US" altLang="ja-JP" sz="800" b="1" i="0" u="none" strike="noStrike">
                          <a:solidFill>
                            <a:srgbClr val="333333"/>
                          </a:solidFill>
                          <a:effectLst/>
                          <a:latin typeface="Meiryo" panose="020B0604030504040204" pitchFamily="34" charset="-128"/>
                          <a:ea typeface="Meiryo" panose="020B0604030504040204" pitchFamily="34" charset="-128"/>
                        </a:rPr>
                        <a:t>2020</a:t>
                      </a:r>
                      <a:r>
                        <a:rPr lang="ja-JP" altLang="en-US" sz="800" b="1" i="0" u="none" strike="noStrike">
                          <a:solidFill>
                            <a:srgbClr val="333333"/>
                          </a:solidFill>
                          <a:effectLst/>
                          <a:latin typeface="Meiryo" panose="020B0604030504040204" pitchFamily="34" charset="-128"/>
                          <a:ea typeface="Meiryo" panose="020B0604030504040204" pitchFamily="34" charset="-128"/>
                        </a:rPr>
                        <a:t>年</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D1D1D1"/>
                    </a:solidFill>
                  </a:tcPr>
                </a:tc>
                <a:extLst>
                  <a:ext uri="{0D108BD9-81ED-4DB2-BD59-A6C34878D82A}">
                    <a16:rowId xmlns:a16="http://schemas.microsoft.com/office/drawing/2014/main" val="4166729503"/>
                  </a:ext>
                </a:extLst>
              </a:tr>
              <a:tr h="249445">
                <a:tc gridSpan="2">
                  <a:txBody>
                    <a:bodyPr/>
                    <a:lstStyle/>
                    <a:p>
                      <a:pPr algn="l" fontAlgn="ctr"/>
                      <a:r>
                        <a:rPr lang="ja-JP" altLang="en-US" sz="800" b="1" i="0" u="none" strike="noStrike" dirty="0">
                          <a:solidFill>
                            <a:srgbClr val="333333"/>
                          </a:solidFill>
                          <a:effectLst/>
                          <a:latin typeface="Meiryo" panose="020B0604030504040204" pitchFamily="34" charset="-128"/>
                          <a:ea typeface="Meiryo" panose="020B0604030504040204" pitchFamily="34" charset="-128"/>
                        </a:rPr>
                        <a:t>総広告費 </a:t>
                      </a:r>
                      <a:r>
                        <a:rPr lang="en-US" altLang="ja-JP" sz="800" b="1" i="0" u="none" strike="noStrike" dirty="0">
                          <a:solidFill>
                            <a:srgbClr val="333333"/>
                          </a:solidFill>
                          <a:effectLst/>
                          <a:latin typeface="Meiryo" panose="020B0604030504040204" pitchFamily="34" charset="-128"/>
                          <a:ea typeface="Meiryo" panose="020B0604030504040204" pitchFamily="34" charset="-128"/>
                        </a:rPr>
                        <a:t>(</a:t>
                      </a:r>
                      <a:r>
                        <a:rPr lang="en-US" sz="800" b="1" i="0" u="none" strike="noStrike" dirty="0">
                          <a:solidFill>
                            <a:srgbClr val="333333"/>
                          </a:solidFill>
                          <a:effectLst/>
                          <a:latin typeface="Meiryo" panose="020B0604030504040204" pitchFamily="34" charset="-128"/>
                          <a:ea typeface="Meiryo" panose="020B0604030504040204" pitchFamily="34" charset="-128"/>
                        </a:rPr>
                        <a:t>Total AD Expense)</a:t>
                      </a:r>
                    </a:p>
                  </a:txBody>
                  <a:tcPr marL="6350" marR="6350" marT="6350" marB="0" anchor="ctr">
                    <a:lnL w="12700" cap="flat" cmpd="sng" algn="ctr">
                      <a:solidFill>
                        <a:srgbClr val="CCCCCC"/>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D1D1D1"/>
                    </a:solidFill>
                  </a:tcPr>
                </a:tc>
                <a:tc hMerge="1">
                  <a:txBody>
                    <a:bodyPr/>
                    <a:lstStyle/>
                    <a:p>
                      <a:endParaRPr lang="en-US"/>
                    </a:p>
                  </a:txBody>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65,300</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chemeClr val="accent4">
                        <a:lumMod val="20000"/>
                        <a:lumOff val="80000"/>
                      </a:schemeClr>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69,381</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chemeClr val="accent4">
                        <a:lumMod val="20000"/>
                        <a:lumOff val="80000"/>
                      </a:schemeClr>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61,594</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chemeClr val="accent4">
                        <a:lumMod val="20000"/>
                        <a:lumOff val="80000"/>
                      </a:schemeClr>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106.2</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chemeClr val="accent4">
                        <a:lumMod val="20000"/>
                        <a:lumOff val="80000"/>
                      </a:schemeClr>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88.8</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chemeClr val="accent4">
                        <a:lumMod val="20000"/>
                        <a:lumOff val="80000"/>
                      </a:schemeClr>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100</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chemeClr val="accent4">
                        <a:lumMod val="20000"/>
                        <a:lumOff val="80000"/>
                      </a:schemeClr>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100</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chemeClr val="accent4">
                        <a:lumMod val="20000"/>
                        <a:lumOff val="80000"/>
                      </a:schemeClr>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100</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852390578"/>
                  </a:ext>
                </a:extLst>
              </a:tr>
              <a:tr h="249445">
                <a:tc gridSpan="2">
                  <a:txBody>
                    <a:bodyPr/>
                    <a:lstStyle/>
                    <a:p>
                      <a:pPr algn="l" fontAlgn="ctr"/>
                      <a:r>
                        <a:rPr lang="ja-JP" altLang="en-US" sz="800" b="1" i="0" u="none" strike="noStrike" dirty="0">
                          <a:solidFill>
                            <a:srgbClr val="333333"/>
                          </a:solidFill>
                          <a:effectLst/>
                          <a:latin typeface="Meiryo" panose="020B0604030504040204" pitchFamily="34" charset="-128"/>
                          <a:ea typeface="Meiryo" panose="020B0604030504040204" pitchFamily="34" charset="-128"/>
                        </a:rPr>
                        <a:t>マスコミ四媒体広告費 </a:t>
                      </a:r>
                      <a:endParaRPr lang="en-US" altLang="ja-JP" sz="800" b="1" i="0" u="none" strike="noStrike" dirty="0">
                        <a:solidFill>
                          <a:srgbClr val="333333"/>
                        </a:solidFill>
                        <a:effectLst/>
                        <a:latin typeface="Meiryo" panose="020B0604030504040204" pitchFamily="34" charset="-128"/>
                        <a:ea typeface="Meiryo" panose="020B0604030504040204" pitchFamily="34" charset="-128"/>
                      </a:endParaRPr>
                    </a:p>
                    <a:p>
                      <a:pPr algn="l" fontAlgn="ctr"/>
                      <a:r>
                        <a:rPr lang="en-US" altLang="ja-JP" sz="800" b="1" i="0" u="none" strike="noStrike" dirty="0">
                          <a:solidFill>
                            <a:srgbClr val="333333"/>
                          </a:solidFill>
                          <a:effectLst/>
                          <a:latin typeface="Meiryo" panose="020B0604030504040204" pitchFamily="34" charset="-128"/>
                          <a:ea typeface="Meiryo" panose="020B0604030504040204" pitchFamily="34" charset="-128"/>
                        </a:rPr>
                        <a:t>(</a:t>
                      </a:r>
                      <a:r>
                        <a:rPr lang="en-US" sz="800" b="1" i="0" u="none" strike="noStrike" dirty="0">
                          <a:solidFill>
                            <a:srgbClr val="333333"/>
                          </a:solidFill>
                          <a:effectLst/>
                          <a:latin typeface="Meiryo" panose="020B0604030504040204" pitchFamily="34" charset="-128"/>
                          <a:ea typeface="Meiryo" panose="020B0604030504040204" pitchFamily="34" charset="-128"/>
                        </a:rPr>
                        <a:t>The 4 Main Mass Media Expense)</a:t>
                      </a:r>
                    </a:p>
                  </a:txBody>
                  <a:tcPr marL="6350" marR="6350" marT="6350" marB="0" anchor="ctr">
                    <a:lnL w="12700" cap="flat" cmpd="sng" algn="ctr">
                      <a:solidFill>
                        <a:srgbClr val="CCCCCC"/>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hMerge="1">
                  <a:txBody>
                    <a:bodyPr/>
                    <a:lstStyle/>
                    <a:p>
                      <a:endParaRPr lang="en-US"/>
                    </a:p>
                  </a:txBody>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27,026</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26,094</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22,536</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96.6</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86.4</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41.4</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37.6</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36.6</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extLst>
                  <a:ext uri="{0D108BD9-81ED-4DB2-BD59-A6C34878D82A}">
                    <a16:rowId xmlns:a16="http://schemas.microsoft.com/office/drawing/2014/main" val="1865802129"/>
                  </a:ext>
                </a:extLst>
              </a:tr>
              <a:tr h="249445">
                <a:tc gridSpan="2">
                  <a:txBody>
                    <a:bodyPr/>
                    <a:lstStyle/>
                    <a:p>
                      <a:pPr algn="l" fontAlgn="ctr"/>
                      <a:r>
                        <a:rPr lang="ja-JP" altLang="en-US" sz="800" b="1" i="0" u="none" strike="noStrike" dirty="0">
                          <a:solidFill>
                            <a:srgbClr val="333333"/>
                          </a:solidFill>
                          <a:effectLst/>
                          <a:latin typeface="Meiryo" panose="020B0604030504040204" pitchFamily="34" charset="-128"/>
                          <a:ea typeface="Meiryo" panose="020B0604030504040204" pitchFamily="34" charset="-128"/>
                        </a:rPr>
                        <a:t>インターネット広告費 </a:t>
                      </a:r>
                      <a:endParaRPr lang="en-US" altLang="ja-JP" sz="800" b="1" i="0" u="none" strike="noStrike" dirty="0">
                        <a:solidFill>
                          <a:srgbClr val="333333"/>
                        </a:solidFill>
                        <a:effectLst/>
                        <a:latin typeface="Meiryo" panose="020B0604030504040204" pitchFamily="34" charset="-128"/>
                        <a:ea typeface="Meiryo" panose="020B0604030504040204" pitchFamily="34" charset="-128"/>
                      </a:endParaRPr>
                    </a:p>
                    <a:p>
                      <a:pPr algn="l" fontAlgn="ctr"/>
                      <a:r>
                        <a:rPr lang="en-US" altLang="ja-JP" sz="800" b="1" i="0" u="none" strike="noStrike" dirty="0">
                          <a:solidFill>
                            <a:srgbClr val="333333"/>
                          </a:solidFill>
                          <a:effectLst/>
                          <a:latin typeface="Meiryo" panose="020B0604030504040204" pitchFamily="34" charset="-128"/>
                          <a:ea typeface="Meiryo" panose="020B0604030504040204" pitchFamily="34" charset="-128"/>
                        </a:rPr>
                        <a:t>(</a:t>
                      </a:r>
                      <a:r>
                        <a:rPr lang="en-US" sz="800" b="1" i="0" u="none" strike="noStrike" dirty="0">
                          <a:solidFill>
                            <a:srgbClr val="333333"/>
                          </a:solidFill>
                          <a:effectLst/>
                          <a:latin typeface="Meiryo" panose="020B0604030504040204" pitchFamily="34" charset="-128"/>
                          <a:ea typeface="Meiryo" panose="020B0604030504040204" pitchFamily="34" charset="-128"/>
                        </a:rPr>
                        <a:t>Internet AD expense)</a:t>
                      </a:r>
                    </a:p>
                  </a:txBody>
                  <a:tcPr marL="6350" marR="6350" marT="6350" marB="0" anchor="ctr">
                    <a:lnL w="12700" cap="flat" cmpd="sng" algn="ctr">
                      <a:solidFill>
                        <a:srgbClr val="CCCCCC"/>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D1D1D1"/>
                    </a:solidFill>
                  </a:tcPr>
                </a:tc>
                <a:tc hMerge="1">
                  <a:txBody>
                    <a:bodyPr/>
                    <a:lstStyle/>
                    <a:p>
                      <a:endParaRPr lang="en-US"/>
                    </a:p>
                  </a:txBody>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17,589</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21,048</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22,290</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119.7</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105.9</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26.9</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30.3</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36.2</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408529453"/>
                  </a:ext>
                </a:extLst>
              </a:tr>
              <a:tr h="249445">
                <a:tc gridSpan="2">
                  <a:txBody>
                    <a:bodyPr/>
                    <a:lstStyle/>
                    <a:p>
                      <a:pPr algn="l" fontAlgn="ctr"/>
                      <a:r>
                        <a:rPr lang="ja-JP" altLang="en-US" sz="800" b="1" i="0" u="none" strike="noStrike">
                          <a:solidFill>
                            <a:srgbClr val="333333"/>
                          </a:solidFill>
                          <a:effectLst/>
                          <a:latin typeface="Meiryo" panose="020B0604030504040204" pitchFamily="34" charset="-128"/>
                          <a:ea typeface="Meiryo" panose="020B0604030504040204" pitchFamily="34" charset="-128"/>
                        </a:rPr>
                        <a:t>プロモーションメディア広告費 </a:t>
                      </a:r>
                      <a:r>
                        <a:rPr lang="en-US" altLang="ja-JP" sz="800" b="1" i="0" u="none" strike="noStrike">
                          <a:solidFill>
                            <a:srgbClr val="333333"/>
                          </a:solidFill>
                          <a:effectLst/>
                          <a:latin typeface="Meiryo" panose="020B0604030504040204" pitchFamily="34" charset="-128"/>
                          <a:ea typeface="Meiryo" panose="020B0604030504040204" pitchFamily="34" charset="-128"/>
                        </a:rPr>
                        <a:t>(</a:t>
                      </a:r>
                      <a:r>
                        <a:rPr lang="en-US" sz="800" b="1" i="0" u="none" strike="noStrike">
                          <a:solidFill>
                            <a:srgbClr val="333333"/>
                          </a:solidFill>
                          <a:effectLst/>
                          <a:latin typeface="Meiryo" panose="020B0604030504040204" pitchFamily="34" charset="-128"/>
                          <a:ea typeface="Meiryo" panose="020B0604030504040204" pitchFamily="34" charset="-128"/>
                        </a:rPr>
                        <a:t>Promotional Media Ad Expense)</a:t>
                      </a:r>
                    </a:p>
                  </a:txBody>
                  <a:tcPr marL="6350" marR="6350" marT="6350" marB="0" anchor="ctr">
                    <a:lnL w="12700" cap="flat" cmpd="sng" algn="ctr">
                      <a:solidFill>
                        <a:srgbClr val="CCCCCC"/>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D1D1D1"/>
                    </a:solidFill>
                  </a:tcPr>
                </a:tc>
                <a:tc hMerge="1">
                  <a:txBody>
                    <a:bodyPr/>
                    <a:lstStyle/>
                    <a:p>
                      <a:endParaRPr lang="en-US"/>
                    </a:p>
                  </a:txBody>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20,685</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chemeClr val="accent4">
                        <a:lumMod val="20000"/>
                        <a:lumOff val="80000"/>
                      </a:schemeClr>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22,239</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chemeClr val="accent4">
                        <a:lumMod val="20000"/>
                        <a:lumOff val="80000"/>
                      </a:schemeClr>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16,768</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chemeClr val="accent4">
                        <a:lumMod val="20000"/>
                        <a:lumOff val="80000"/>
                      </a:schemeClr>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107.5</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chemeClr val="accent4">
                        <a:lumMod val="20000"/>
                        <a:lumOff val="80000"/>
                      </a:schemeClr>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75.4</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chemeClr val="accent4">
                        <a:lumMod val="20000"/>
                        <a:lumOff val="80000"/>
                      </a:schemeClr>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31.7</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chemeClr val="accent4">
                        <a:lumMod val="20000"/>
                        <a:lumOff val="80000"/>
                      </a:schemeClr>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32.1</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chemeClr val="accent4">
                        <a:lumMod val="20000"/>
                        <a:lumOff val="80000"/>
                      </a:schemeClr>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27.2</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145679398"/>
                  </a:ext>
                </a:extLst>
              </a:tr>
              <a:tr h="249445">
                <a:tc rowSpan="7">
                  <a:txBody>
                    <a:bodyPr/>
                    <a:lstStyle/>
                    <a:p>
                      <a:pPr algn="l" fontAlgn="ctr"/>
                      <a:r>
                        <a:rPr lang="en-US" sz="800" b="1" i="0" u="none" strike="noStrike" dirty="0">
                          <a:solidFill>
                            <a:srgbClr val="333333"/>
                          </a:solidFill>
                          <a:effectLst/>
                          <a:latin typeface="Meiryo" panose="020B0604030504040204" pitchFamily="34" charset="-128"/>
                          <a:ea typeface="Meiryo" panose="020B0604030504040204" pitchFamily="34" charset="-128"/>
                        </a:rPr>
                        <a:t> </a:t>
                      </a:r>
                    </a:p>
                  </a:txBody>
                  <a:tcPr marL="6350" marR="6350" marT="6350" marB="0" anchor="ctr">
                    <a:lnL w="12700" cap="flat" cmpd="sng" algn="ctr">
                      <a:solidFill>
                        <a:srgbClr val="CCCCCC"/>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2F2F2"/>
                    </a:solidFill>
                  </a:tcPr>
                </a:tc>
                <a:tc>
                  <a:txBody>
                    <a:bodyPr/>
                    <a:lstStyle/>
                    <a:p>
                      <a:pPr algn="l" fontAlgn="ctr"/>
                      <a:r>
                        <a:rPr lang="ja-JP" altLang="en-US" sz="800" b="1" i="0" u="none" strike="noStrike">
                          <a:solidFill>
                            <a:srgbClr val="333333"/>
                          </a:solidFill>
                          <a:effectLst/>
                          <a:latin typeface="Meiryo" panose="020B0604030504040204" pitchFamily="34" charset="-128"/>
                          <a:ea typeface="Meiryo" panose="020B0604030504040204" pitchFamily="34" charset="-128"/>
                        </a:rPr>
                        <a:t>屋外 </a:t>
                      </a:r>
                      <a:r>
                        <a:rPr lang="en-US" altLang="ja-JP" sz="800" b="1" i="0" u="none" strike="noStrike">
                          <a:solidFill>
                            <a:srgbClr val="333333"/>
                          </a:solidFill>
                          <a:effectLst/>
                          <a:latin typeface="Meiryo" panose="020B0604030504040204" pitchFamily="34" charset="-128"/>
                          <a:ea typeface="Meiryo" panose="020B0604030504040204" pitchFamily="34" charset="-128"/>
                        </a:rPr>
                        <a:t>(</a:t>
                      </a:r>
                      <a:r>
                        <a:rPr lang="en-US" sz="800" b="1" i="0" u="none" strike="noStrike">
                          <a:solidFill>
                            <a:srgbClr val="333333"/>
                          </a:solidFill>
                          <a:effectLst/>
                          <a:latin typeface="Meiryo" panose="020B0604030504040204" pitchFamily="34" charset="-128"/>
                          <a:ea typeface="Meiryo" panose="020B0604030504040204" pitchFamily="34" charset="-128"/>
                        </a:rPr>
                        <a:t>Outdoor) </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3,199</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2CC"/>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3,219</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2CC"/>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2,715</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2CC"/>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100.6</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2CC"/>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84.3</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2CC"/>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4.9</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2CC"/>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4.6</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2CC"/>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4.6</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2CC"/>
                    </a:solidFill>
                  </a:tcPr>
                </a:tc>
                <a:extLst>
                  <a:ext uri="{0D108BD9-81ED-4DB2-BD59-A6C34878D82A}">
                    <a16:rowId xmlns:a16="http://schemas.microsoft.com/office/drawing/2014/main" val="4147280124"/>
                  </a:ext>
                </a:extLst>
              </a:tr>
              <a:tr h="249445">
                <a:tc vMerge="1">
                  <a:txBody>
                    <a:bodyPr/>
                    <a:lstStyle/>
                    <a:p>
                      <a:endParaRPr lang="en-US"/>
                    </a:p>
                  </a:txBody>
                  <a:tcPr/>
                </a:tc>
                <a:tc>
                  <a:txBody>
                    <a:bodyPr/>
                    <a:lstStyle/>
                    <a:p>
                      <a:pPr algn="l" fontAlgn="ctr"/>
                      <a:r>
                        <a:rPr lang="ja-JP" altLang="en-US" sz="800" b="1" i="0" u="none" strike="noStrike" dirty="0">
                          <a:solidFill>
                            <a:srgbClr val="333333"/>
                          </a:solidFill>
                          <a:effectLst/>
                          <a:latin typeface="Meiryo" panose="020B0604030504040204" pitchFamily="34" charset="-128"/>
                          <a:ea typeface="Meiryo" panose="020B0604030504040204" pitchFamily="34" charset="-128"/>
                        </a:rPr>
                        <a:t>交通 </a:t>
                      </a:r>
                      <a:r>
                        <a:rPr lang="en-US" altLang="ja-JP" sz="800" b="1" i="0" u="none" strike="noStrike" dirty="0">
                          <a:solidFill>
                            <a:srgbClr val="333333"/>
                          </a:solidFill>
                          <a:effectLst/>
                          <a:latin typeface="Meiryo" panose="020B0604030504040204" pitchFamily="34" charset="-128"/>
                          <a:ea typeface="Meiryo" panose="020B0604030504040204" pitchFamily="34" charset="-128"/>
                        </a:rPr>
                        <a:t>(</a:t>
                      </a:r>
                      <a:r>
                        <a:rPr lang="en-US" sz="800" b="1" i="0" u="none" strike="noStrike" dirty="0">
                          <a:solidFill>
                            <a:srgbClr val="333333"/>
                          </a:solidFill>
                          <a:effectLst/>
                          <a:latin typeface="Meiryo" panose="020B0604030504040204" pitchFamily="34" charset="-128"/>
                          <a:ea typeface="Meiryo" panose="020B0604030504040204" pitchFamily="34" charset="-128"/>
                        </a:rPr>
                        <a:t>Public Transport)</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D1D1D1"/>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2,025</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2CC"/>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2,062</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2CC"/>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1,568</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2CC"/>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101.8</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2CC"/>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76</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2CC"/>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3.1</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2CC"/>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3</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2CC"/>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2.6</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2CC"/>
                    </a:solidFill>
                  </a:tcPr>
                </a:tc>
                <a:extLst>
                  <a:ext uri="{0D108BD9-81ED-4DB2-BD59-A6C34878D82A}">
                    <a16:rowId xmlns:a16="http://schemas.microsoft.com/office/drawing/2014/main" val="3023470039"/>
                  </a:ext>
                </a:extLst>
              </a:tr>
              <a:tr h="249445">
                <a:tc vMerge="1">
                  <a:txBody>
                    <a:bodyPr/>
                    <a:lstStyle/>
                    <a:p>
                      <a:endParaRPr lang="en-US"/>
                    </a:p>
                  </a:txBody>
                  <a:tcPr/>
                </a:tc>
                <a:tc>
                  <a:txBody>
                    <a:bodyPr/>
                    <a:lstStyle/>
                    <a:p>
                      <a:pPr algn="l" fontAlgn="ctr"/>
                      <a:r>
                        <a:rPr lang="ja-JP" altLang="en-US" sz="800" b="1" i="0" u="none" strike="noStrike" dirty="0">
                          <a:solidFill>
                            <a:srgbClr val="333333"/>
                          </a:solidFill>
                          <a:effectLst/>
                          <a:latin typeface="Meiryo" panose="020B0604030504040204" pitchFamily="34" charset="-128"/>
                          <a:ea typeface="Meiryo" panose="020B0604030504040204" pitchFamily="34" charset="-128"/>
                        </a:rPr>
                        <a:t>折込　（</a:t>
                      </a:r>
                      <a:r>
                        <a:rPr lang="en-US" sz="800" b="1" i="0" u="none" strike="noStrike" dirty="0">
                          <a:solidFill>
                            <a:srgbClr val="333333"/>
                          </a:solidFill>
                          <a:effectLst/>
                          <a:latin typeface="Meiryo" panose="020B0604030504040204" pitchFamily="34" charset="-128"/>
                          <a:ea typeface="Meiryo" panose="020B0604030504040204" pitchFamily="34" charset="-128"/>
                        </a:rPr>
                        <a:t>Flyers and Leaflets)</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3,911</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3,559</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2,525</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91</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70.9</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6</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5.1</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4.1</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extLst>
                  <a:ext uri="{0D108BD9-81ED-4DB2-BD59-A6C34878D82A}">
                    <a16:rowId xmlns:a16="http://schemas.microsoft.com/office/drawing/2014/main" val="1166583279"/>
                  </a:ext>
                </a:extLst>
              </a:tr>
              <a:tr h="249445">
                <a:tc vMerge="1">
                  <a:txBody>
                    <a:bodyPr/>
                    <a:lstStyle/>
                    <a:p>
                      <a:endParaRPr lang="en-US"/>
                    </a:p>
                  </a:txBody>
                  <a:tcPr/>
                </a:tc>
                <a:tc>
                  <a:txBody>
                    <a:bodyPr/>
                    <a:lstStyle/>
                    <a:p>
                      <a:pPr algn="l" fontAlgn="ctr"/>
                      <a:r>
                        <a:rPr lang="en-US" altLang="ja-JP" sz="800" b="1" i="0" u="none" strike="noStrike" dirty="0">
                          <a:solidFill>
                            <a:srgbClr val="333333"/>
                          </a:solidFill>
                          <a:effectLst/>
                          <a:latin typeface="Meiryo" panose="020B0604030504040204" pitchFamily="34" charset="-128"/>
                          <a:ea typeface="Meiryo" panose="020B0604030504040204" pitchFamily="34" charset="-128"/>
                        </a:rPr>
                        <a:t>DM</a:t>
                      </a:r>
                      <a:r>
                        <a:rPr lang="ja-JP" altLang="en-US" sz="800" b="1" i="0" u="none" strike="noStrike" dirty="0">
                          <a:solidFill>
                            <a:srgbClr val="333333"/>
                          </a:solidFill>
                          <a:effectLst/>
                          <a:latin typeface="Meiryo" panose="020B0604030504040204" pitchFamily="34" charset="-128"/>
                          <a:ea typeface="Meiryo" panose="020B0604030504040204" pitchFamily="34" charset="-128"/>
                        </a:rPr>
                        <a:t>（ダイレクト・メール）</a:t>
                      </a:r>
                      <a:r>
                        <a:rPr lang="en-US" altLang="ja-JP" sz="800" b="1" i="0" u="none" strike="noStrike" dirty="0">
                          <a:solidFill>
                            <a:srgbClr val="333333"/>
                          </a:solidFill>
                          <a:effectLst/>
                          <a:latin typeface="Meiryo" panose="020B0604030504040204" pitchFamily="34" charset="-128"/>
                          <a:ea typeface="Meiryo" panose="020B0604030504040204" pitchFamily="34" charset="-128"/>
                        </a:rPr>
                        <a:t>(Direct Mail)</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D1D1D1"/>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3,678</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3,642</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3,290</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99</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90.3</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5.6</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5.3</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5.3</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760537665"/>
                  </a:ext>
                </a:extLst>
              </a:tr>
              <a:tr h="249445">
                <a:tc vMerge="1">
                  <a:txBody>
                    <a:bodyPr/>
                    <a:lstStyle/>
                    <a:p>
                      <a:endParaRPr lang="en-US"/>
                    </a:p>
                  </a:txBody>
                  <a:tcPr/>
                </a:tc>
                <a:tc>
                  <a:txBody>
                    <a:bodyPr/>
                    <a:lstStyle/>
                    <a:p>
                      <a:pPr algn="l" fontAlgn="ctr"/>
                      <a:r>
                        <a:rPr lang="ja-JP" altLang="en-US" sz="800" b="1" i="0" u="none" strike="noStrike">
                          <a:solidFill>
                            <a:srgbClr val="333333"/>
                          </a:solidFill>
                          <a:effectLst/>
                          <a:latin typeface="Meiryo" panose="020B0604030504040204" pitchFamily="34" charset="-128"/>
                          <a:ea typeface="Meiryo" panose="020B0604030504040204" pitchFamily="34" charset="-128"/>
                        </a:rPr>
                        <a:t>フリーペーパー </a:t>
                      </a:r>
                      <a:r>
                        <a:rPr lang="en-US" altLang="ja-JP" sz="800" b="1" i="0" u="none" strike="noStrike">
                          <a:solidFill>
                            <a:srgbClr val="333333"/>
                          </a:solidFill>
                          <a:effectLst/>
                          <a:latin typeface="Meiryo" panose="020B0604030504040204" pitchFamily="34" charset="-128"/>
                          <a:ea typeface="Meiryo" panose="020B0604030504040204" pitchFamily="34" charset="-128"/>
                        </a:rPr>
                        <a:t>(Free Paper)</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2,287</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2,110</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1,539</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92.3</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72.9</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3.5</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3.1</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2.5</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extLst>
                  <a:ext uri="{0D108BD9-81ED-4DB2-BD59-A6C34878D82A}">
                    <a16:rowId xmlns:a16="http://schemas.microsoft.com/office/drawing/2014/main" val="140986599"/>
                  </a:ext>
                </a:extLst>
              </a:tr>
              <a:tr h="249445">
                <a:tc vMerge="1">
                  <a:txBody>
                    <a:bodyPr/>
                    <a:lstStyle/>
                    <a:p>
                      <a:endParaRPr lang="en-US"/>
                    </a:p>
                  </a:txBody>
                  <a:tcPr/>
                </a:tc>
                <a:tc>
                  <a:txBody>
                    <a:bodyPr/>
                    <a:lstStyle/>
                    <a:p>
                      <a:pPr algn="l" fontAlgn="ctr"/>
                      <a:r>
                        <a:rPr lang="en-US" sz="800" b="1" i="0" u="none" strike="noStrike">
                          <a:solidFill>
                            <a:srgbClr val="333333"/>
                          </a:solidFill>
                          <a:effectLst/>
                          <a:latin typeface="Meiryo" panose="020B0604030504040204" pitchFamily="34" charset="-128"/>
                          <a:ea typeface="Meiryo" panose="020B0604030504040204" pitchFamily="34" charset="-128"/>
                        </a:rPr>
                        <a:t>POP (Point of Purchase Ads)</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D1D1D1"/>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2,000</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1,970</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1,658</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98.5</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84.2</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3.1</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2.8</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2.7</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184656267"/>
                  </a:ext>
                </a:extLst>
              </a:tr>
              <a:tr h="249445">
                <a:tc vMerge="1">
                  <a:txBody>
                    <a:bodyPr/>
                    <a:lstStyle/>
                    <a:p>
                      <a:endParaRPr lang="en-US"/>
                    </a:p>
                  </a:txBody>
                  <a:tcPr/>
                </a:tc>
                <a:tc>
                  <a:txBody>
                    <a:bodyPr/>
                    <a:lstStyle/>
                    <a:p>
                      <a:pPr algn="l" fontAlgn="ctr"/>
                      <a:r>
                        <a:rPr lang="ja-JP" altLang="en-US" sz="800" b="1" i="0" u="none" strike="noStrike">
                          <a:solidFill>
                            <a:srgbClr val="333333"/>
                          </a:solidFill>
                          <a:effectLst/>
                          <a:latin typeface="Meiryo" panose="020B0604030504040204" pitchFamily="34" charset="-128"/>
                          <a:ea typeface="Meiryo" panose="020B0604030504040204" pitchFamily="34" charset="-128"/>
                        </a:rPr>
                        <a:t>イベント・展示・映像ほか </a:t>
                      </a:r>
                      <a:r>
                        <a:rPr lang="en-US" altLang="ja-JP" sz="800" b="1" i="0" u="none" strike="noStrike">
                          <a:solidFill>
                            <a:srgbClr val="333333"/>
                          </a:solidFill>
                          <a:effectLst/>
                          <a:latin typeface="Meiryo" panose="020B0604030504040204" pitchFamily="34" charset="-128"/>
                          <a:ea typeface="Meiryo" panose="020B0604030504040204" pitchFamily="34" charset="-128"/>
                        </a:rPr>
                        <a:t>(Event</a:t>
                      </a:r>
                      <a:r>
                        <a:rPr lang="ja-JP" altLang="en-US" sz="800" b="1" i="0" u="none" strike="noStrike">
                          <a:solidFill>
                            <a:srgbClr val="333333"/>
                          </a:solidFill>
                          <a:effectLst/>
                          <a:latin typeface="Meiryo" panose="020B0604030504040204" pitchFamily="34" charset="-128"/>
                          <a:ea typeface="Meiryo" panose="020B0604030504040204" pitchFamily="34" charset="-128"/>
                        </a:rPr>
                        <a:t>・</a:t>
                      </a:r>
                      <a:r>
                        <a:rPr lang="en-US" altLang="ja-JP" sz="800" b="1" i="0" u="none" strike="noStrike">
                          <a:solidFill>
                            <a:srgbClr val="333333"/>
                          </a:solidFill>
                          <a:effectLst/>
                          <a:latin typeface="Meiryo" panose="020B0604030504040204" pitchFamily="34" charset="-128"/>
                          <a:ea typeface="Meiryo" panose="020B0604030504040204" pitchFamily="34" charset="-128"/>
                        </a:rPr>
                        <a:t>Exhibit) </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3,585</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5,677</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3,473</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158.4</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61.2</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5.5</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a:solidFill>
                            <a:srgbClr val="333333"/>
                          </a:solidFill>
                          <a:effectLst/>
                          <a:latin typeface="Meiryo" panose="020B0604030504040204" pitchFamily="34" charset="-128"/>
                          <a:ea typeface="Meiryo" panose="020B0604030504040204" pitchFamily="34" charset="-128"/>
                        </a:rPr>
                        <a:t>8.2</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E6E6E6"/>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tc>
                  <a:txBody>
                    <a:bodyPr/>
                    <a:lstStyle/>
                    <a:p>
                      <a:pPr algn="r" fontAlgn="ctr"/>
                      <a:r>
                        <a:rPr lang="en-US" sz="800" b="0" i="0" u="none" strike="noStrike" dirty="0">
                          <a:solidFill>
                            <a:srgbClr val="333333"/>
                          </a:solidFill>
                          <a:effectLst/>
                          <a:latin typeface="Meiryo" panose="020B0604030504040204" pitchFamily="34" charset="-128"/>
                          <a:ea typeface="Meiryo" panose="020B0604030504040204" pitchFamily="34" charset="-128"/>
                        </a:rPr>
                        <a:t>5.6</a:t>
                      </a:r>
                    </a:p>
                  </a:txBody>
                  <a:tcPr marL="6350" marR="6350" marT="6350" marB="0" anchor="ctr">
                    <a:lnL w="12700" cap="flat" cmpd="sng" algn="ctr">
                      <a:solidFill>
                        <a:srgbClr val="E6E6E6"/>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solidFill>
                      <a:srgbClr val="F2F2F2"/>
                    </a:solidFill>
                  </a:tcPr>
                </a:tc>
                <a:extLst>
                  <a:ext uri="{0D108BD9-81ED-4DB2-BD59-A6C34878D82A}">
                    <a16:rowId xmlns:a16="http://schemas.microsoft.com/office/drawing/2014/main" val="684763909"/>
                  </a:ext>
                </a:extLst>
              </a:tr>
            </a:tbl>
          </a:graphicData>
        </a:graphic>
      </p:graphicFrame>
      <p:sp>
        <p:nvSpPr>
          <p:cNvPr id="11" name="Google Shape;277;p53">
            <a:extLst>
              <a:ext uri="{FF2B5EF4-FFF2-40B4-BE49-F238E27FC236}">
                <a16:creationId xmlns:a16="http://schemas.microsoft.com/office/drawing/2014/main" id="{98F0AF8C-32CE-49D3-AC4F-410A596C94E0}"/>
              </a:ext>
            </a:extLst>
          </p:cNvPr>
          <p:cNvSpPr txBox="1"/>
          <p:nvPr/>
        </p:nvSpPr>
        <p:spPr>
          <a:xfrm>
            <a:off x="410075" y="69800"/>
            <a:ext cx="6667200" cy="556823"/>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SzPts val="1100"/>
              <a:buNone/>
            </a:pPr>
            <a:r>
              <a:rPr lang="en-US" sz="2400" dirty="0">
                <a:solidFill>
                  <a:schemeClr val="dk1"/>
                </a:solidFill>
              </a:rPr>
              <a:t>2018~2020 Japan Advertising Expenses</a:t>
            </a:r>
            <a:endParaRPr sz="2400" dirty="0">
              <a:solidFill>
                <a:schemeClr val="dk1"/>
              </a:solidFill>
            </a:endParaRPr>
          </a:p>
        </p:txBody>
      </p:sp>
      <p:sp>
        <p:nvSpPr>
          <p:cNvPr id="13" name="TextBox 12">
            <a:extLst>
              <a:ext uri="{FF2B5EF4-FFF2-40B4-BE49-F238E27FC236}">
                <a16:creationId xmlns:a16="http://schemas.microsoft.com/office/drawing/2014/main" id="{BCDB6ABE-FAB4-4FDD-BFD2-22524EDD7F4F}"/>
              </a:ext>
            </a:extLst>
          </p:cNvPr>
          <p:cNvSpPr txBox="1"/>
          <p:nvPr/>
        </p:nvSpPr>
        <p:spPr>
          <a:xfrm>
            <a:off x="5767140" y="4947064"/>
            <a:ext cx="3376860" cy="230832"/>
          </a:xfrm>
          <a:prstGeom prst="rect">
            <a:avLst/>
          </a:prstGeom>
          <a:noFill/>
        </p:spPr>
        <p:txBody>
          <a:bodyPr wrap="square">
            <a:spAutoFit/>
          </a:bodyPr>
          <a:lstStyle/>
          <a:p>
            <a:r>
              <a:rPr lang="en-US" sz="900" i="1" dirty="0"/>
              <a:t>https://www.dentsu.co.jp/knowledge/ad_cost/2020/media.html</a:t>
            </a:r>
          </a:p>
        </p:txBody>
      </p:sp>
      <p:sp>
        <p:nvSpPr>
          <p:cNvPr id="9" name="Rectangle 8">
            <a:extLst>
              <a:ext uri="{FF2B5EF4-FFF2-40B4-BE49-F238E27FC236}">
                <a16:creationId xmlns:a16="http://schemas.microsoft.com/office/drawing/2014/main" id="{918250BE-933B-4722-B63C-BD946150E6FA}"/>
              </a:ext>
            </a:extLst>
          </p:cNvPr>
          <p:cNvSpPr/>
          <p:nvPr/>
        </p:nvSpPr>
        <p:spPr>
          <a:xfrm>
            <a:off x="3348787" y="2075429"/>
            <a:ext cx="1275347" cy="7625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606B10-B153-40EF-B2FD-BB0BDFF2EBC9}"/>
              </a:ext>
            </a:extLst>
          </p:cNvPr>
          <p:cNvSpPr/>
          <p:nvPr/>
        </p:nvSpPr>
        <p:spPr>
          <a:xfrm>
            <a:off x="3216441" y="1290828"/>
            <a:ext cx="1419726" cy="3133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6D467C7-5045-486A-8C0F-9B5A8F1DE46F}"/>
              </a:ext>
            </a:extLst>
          </p:cNvPr>
          <p:cNvSpPr/>
          <p:nvPr/>
        </p:nvSpPr>
        <p:spPr>
          <a:xfrm>
            <a:off x="5510674" y="1812758"/>
            <a:ext cx="737726" cy="2626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103ECE0-BCA2-459A-9C52-D75534EBD0BD}"/>
              </a:ext>
            </a:extLst>
          </p:cNvPr>
          <p:cNvSpPr/>
          <p:nvPr/>
        </p:nvSpPr>
        <p:spPr>
          <a:xfrm>
            <a:off x="192505" y="3906252"/>
            <a:ext cx="8470232" cy="10582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dirty="0">
                <a:solidFill>
                  <a:schemeClr val="tx1"/>
                </a:solidFill>
              </a:rPr>
              <a:t>“Internet ad expense” grew to 2,229 billion yen (105.9% year-on-year) from pandemic induced digital transformation, from increased demand of online delivery, shopping, meeting events, remote work, and cashless payments etc.  </a:t>
            </a:r>
          </a:p>
          <a:p>
            <a:pPr marL="285750" indent="-285750">
              <a:buFont typeface="Arial" panose="020B0604020202020204" pitchFamily="34" charset="0"/>
              <a:buChar char="•"/>
            </a:pPr>
            <a:r>
              <a:rPr lang="en-US" sz="1200" dirty="0">
                <a:solidFill>
                  <a:schemeClr val="tx1"/>
                </a:solidFill>
              </a:rPr>
              <a:t>“Promotional media advertising expenses” also fell sharply to 1,676.8 billion yen (75.4% year-on-year) because of postponement / cancellation of various events and campaigns, as well as refraining from going out / moving.</a:t>
            </a:r>
          </a:p>
        </p:txBody>
      </p:sp>
    </p:spTree>
    <p:extLst>
      <p:ext uri="{BB962C8B-B14F-4D97-AF65-F5344CB8AC3E}">
        <p14:creationId xmlns:p14="http://schemas.microsoft.com/office/powerpoint/2010/main" val="81825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53"/>
          <p:cNvPicPr preferRelativeResize="0"/>
          <p:nvPr/>
        </p:nvPicPr>
        <p:blipFill>
          <a:blip r:embed="rId3">
            <a:alphaModFix/>
          </a:blip>
          <a:stretch>
            <a:fillRect/>
          </a:stretch>
        </p:blipFill>
        <p:spPr>
          <a:xfrm>
            <a:off x="7219700" y="247325"/>
            <a:ext cx="1683047" cy="379300"/>
          </a:xfrm>
          <a:prstGeom prst="rect">
            <a:avLst/>
          </a:prstGeom>
          <a:noFill/>
          <a:ln>
            <a:noFill/>
          </a:ln>
        </p:spPr>
      </p:pic>
      <p:cxnSp>
        <p:nvCxnSpPr>
          <p:cNvPr id="276" name="Google Shape;276;p53"/>
          <p:cNvCxnSpPr/>
          <p:nvPr/>
        </p:nvCxnSpPr>
        <p:spPr>
          <a:xfrm>
            <a:off x="369533" y="697270"/>
            <a:ext cx="6659100" cy="0"/>
          </a:xfrm>
          <a:prstGeom prst="straightConnector1">
            <a:avLst/>
          </a:prstGeom>
          <a:noFill/>
          <a:ln w="9525" cap="flat" cmpd="sng">
            <a:solidFill>
              <a:schemeClr val="dk2"/>
            </a:solidFill>
            <a:prstDash val="solid"/>
            <a:round/>
            <a:headEnd type="none" w="med" len="med"/>
            <a:tailEnd type="none" w="med" len="med"/>
          </a:ln>
        </p:spPr>
      </p:cxnSp>
      <p:sp>
        <p:nvSpPr>
          <p:cNvPr id="277" name="Google Shape;277;p53"/>
          <p:cNvSpPr txBox="1"/>
          <p:nvPr/>
        </p:nvSpPr>
        <p:spPr>
          <a:xfrm>
            <a:off x="410075" y="69800"/>
            <a:ext cx="6667200" cy="556823"/>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SzPts val="1100"/>
              <a:buNone/>
            </a:pPr>
            <a:r>
              <a:rPr lang="en-US" sz="2400" dirty="0">
                <a:solidFill>
                  <a:schemeClr val="dk1"/>
                </a:solidFill>
              </a:rPr>
              <a:t>Types of OOH</a:t>
            </a:r>
            <a:endParaRPr sz="2400" dirty="0">
              <a:solidFill>
                <a:schemeClr val="dk1"/>
              </a:solidFill>
            </a:endParaRPr>
          </a:p>
        </p:txBody>
      </p:sp>
      <p:pic>
        <p:nvPicPr>
          <p:cNvPr id="278" name="Google Shape;278;p53"/>
          <p:cNvPicPr preferRelativeResize="0"/>
          <p:nvPr/>
        </p:nvPicPr>
        <p:blipFill rotWithShape="1">
          <a:blip r:embed="rId4">
            <a:alphaModFix/>
          </a:blip>
          <a:srcRect r="46915"/>
          <a:stretch/>
        </p:blipFill>
        <p:spPr>
          <a:xfrm>
            <a:off x="544605" y="1172235"/>
            <a:ext cx="2067946" cy="1399515"/>
          </a:xfrm>
          <a:prstGeom prst="rect">
            <a:avLst/>
          </a:prstGeom>
          <a:noFill/>
          <a:ln>
            <a:noFill/>
          </a:ln>
        </p:spPr>
      </p:pic>
      <p:sp>
        <p:nvSpPr>
          <p:cNvPr id="2" name="TextBox 1">
            <a:extLst>
              <a:ext uri="{FF2B5EF4-FFF2-40B4-BE49-F238E27FC236}">
                <a16:creationId xmlns:a16="http://schemas.microsoft.com/office/drawing/2014/main" id="{06B8A735-D4BC-4513-9F5D-C3F5011DD34E}"/>
              </a:ext>
            </a:extLst>
          </p:cNvPr>
          <p:cNvSpPr txBox="1"/>
          <p:nvPr/>
        </p:nvSpPr>
        <p:spPr>
          <a:xfrm>
            <a:off x="379636" y="2613280"/>
            <a:ext cx="2545160" cy="646331"/>
          </a:xfrm>
          <a:prstGeom prst="rect">
            <a:avLst/>
          </a:prstGeom>
          <a:noFill/>
        </p:spPr>
        <p:txBody>
          <a:bodyPr wrap="square" rtlCol="0">
            <a:spAutoFit/>
          </a:bodyPr>
          <a:lstStyle/>
          <a:p>
            <a:pPr marL="171450" indent="-171450">
              <a:buFont typeface="Arial" panose="020B0604020202020204" pitchFamily="34" charset="0"/>
              <a:buChar char="•"/>
            </a:pPr>
            <a:r>
              <a:rPr lang="en-US" sz="900" i="1" dirty="0"/>
              <a:t>Video clips broadcasted along with audio from screens installed on buildings. </a:t>
            </a:r>
          </a:p>
          <a:p>
            <a:pPr marL="171450" indent="-171450">
              <a:buFont typeface="Arial" panose="020B0604020202020204" pitchFamily="34" charset="0"/>
              <a:buChar char="•"/>
            </a:pPr>
            <a:r>
              <a:rPr lang="en-US" sz="900" i="1" dirty="0"/>
              <a:t>Notable locations include, Shibuya Scramble Square and Shinjuku Alta. </a:t>
            </a:r>
            <a:endParaRPr lang="en-US" sz="1200" dirty="0"/>
          </a:p>
        </p:txBody>
      </p:sp>
      <p:sp>
        <p:nvSpPr>
          <p:cNvPr id="8" name="TextBox 7">
            <a:extLst>
              <a:ext uri="{FF2B5EF4-FFF2-40B4-BE49-F238E27FC236}">
                <a16:creationId xmlns:a16="http://schemas.microsoft.com/office/drawing/2014/main" id="{3461C6AD-68B2-4A75-A0E3-08AC103B7458}"/>
              </a:ext>
            </a:extLst>
          </p:cNvPr>
          <p:cNvSpPr txBox="1"/>
          <p:nvPr/>
        </p:nvSpPr>
        <p:spPr>
          <a:xfrm>
            <a:off x="369533" y="843543"/>
            <a:ext cx="2545160" cy="276999"/>
          </a:xfrm>
          <a:prstGeom prst="rect">
            <a:avLst/>
          </a:prstGeom>
          <a:noFill/>
        </p:spPr>
        <p:txBody>
          <a:bodyPr wrap="square">
            <a:spAutoFit/>
          </a:bodyPr>
          <a:lstStyle/>
          <a:p>
            <a:pPr algn="ctr"/>
            <a:r>
              <a:rPr lang="en-US" sz="1200" b="1" dirty="0"/>
              <a:t>Outdoor Vision | </a:t>
            </a:r>
            <a:r>
              <a:rPr lang="ja-JP" altLang="en-US" sz="1200" b="1" dirty="0"/>
              <a:t>屋外ビジョン</a:t>
            </a:r>
            <a:endParaRPr lang="en-US" altLang="ja-JP" sz="1200" b="1" dirty="0"/>
          </a:p>
        </p:txBody>
      </p:sp>
      <p:sp>
        <p:nvSpPr>
          <p:cNvPr id="10" name="TextBox 9">
            <a:extLst>
              <a:ext uri="{FF2B5EF4-FFF2-40B4-BE49-F238E27FC236}">
                <a16:creationId xmlns:a16="http://schemas.microsoft.com/office/drawing/2014/main" id="{A11BBAD5-1174-4369-8A28-2BAD6E9BD6AB}"/>
              </a:ext>
            </a:extLst>
          </p:cNvPr>
          <p:cNvSpPr txBox="1"/>
          <p:nvPr/>
        </p:nvSpPr>
        <p:spPr>
          <a:xfrm>
            <a:off x="2981611" y="852791"/>
            <a:ext cx="2545160" cy="276999"/>
          </a:xfrm>
          <a:prstGeom prst="rect">
            <a:avLst/>
          </a:prstGeom>
          <a:noFill/>
        </p:spPr>
        <p:txBody>
          <a:bodyPr wrap="square">
            <a:spAutoFit/>
          </a:bodyPr>
          <a:lstStyle/>
          <a:p>
            <a:pPr algn="ctr"/>
            <a:r>
              <a:rPr lang="en-US" sz="1200" b="1" dirty="0"/>
              <a:t>Signboards (Kanban)|</a:t>
            </a:r>
            <a:r>
              <a:rPr lang="ja-JP" altLang="en-US" sz="1200" b="1" dirty="0"/>
              <a:t> 看板広告</a:t>
            </a:r>
            <a:endParaRPr lang="en-US" altLang="ja-JP" sz="1200" b="1" dirty="0"/>
          </a:p>
        </p:txBody>
      </p:sp>
      <p:pic>
        <p:nvPicPr>
          <p:cNvPr id="1026" name="Picture 2" descr="看板広告って何？その種類やメリットについて徹底解説！ - 広告ラボ | 広告メディアの情報サイト">
            <a:extLst>
              <a:ext uri="{FF2B5EF4-FFF2-40B4-BE49-F238E27FC236}">
                <a16:creationId xmlns:a16="http://schemas.microsoft.com/office/drawing/2014/main" id="{5AD2421E-70BB-430D-976E-ACA1957386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6330" y="1150541"/>
            <a:ext cx="2130149" cy="14212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F649D34-0722-4DFD-8F10-EE0850B6553A}"/>
              </a:ext>
            </a:extLst>
          </p:cNvPr>
          <p:cNvSpPr txBox="1"/>
          <p:nvPr/>
        </p:nvSpPr>
        <p:spPr>
          <a:xfrm>
            <a:off x="2981611" y="2634896"/>
            <a:ext cx="2545160" cy="507831"/>
          </a:xfrm>
          <a:prstGeom prst="rect">
            <a:avLst/>
          </a:prstGeom>
          <a:noFill/>
        </p:spPr>
        <p:txBody>
          <a:bodyPr wrap="square" rtlCol="0">
            <a:spAutoFit/>
          </a:bodyPr>
          <a:lstStyle/>
          <a:p>
            <a:pPr marL="171450" indent="-171450">
              <a:buFont typeface="Arial" panose="020B0604020202020204" pitchFamily="34" charset="0"/>
              <a:buChar char="•"/>
            </a:pPr>
            <a:r>
              <a:rPr lang="en-US" sz="900" i="1" dirty="0"/>
              <a:t>Printed posters installed on buildings, and sometimes on utility poles and signboards on sidewalks. </a:t>
            </a:r>
          </a:p>
        </p:txBody>
      </p:sp>
      <p:pic>
        <p:nvPicPr>
          <p:cNvPr id="1028" name="Picture 4" descr="アイドル 1月走行]大型アドトラックコンテスト">
            <a:extLst>
              <a:ext uri="{FF2B5EF4-FFF2-40B4-BE49-F238E27FC236}">
                <a16:creationId xmlns:a16="http://schemas.microsoft.com/office/drawing/2014/main" id="{9F5C0B4F-847F-4C38-99B5-65B260A8AC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0258" y="1145219"/>
            <a:ext cx="2131813" cy="142120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63A7175-574F-4742-B854-F6238E4B598C}"/>
              </a:ext>
            </a:extLst>
          </p:cNvPr>
          <p:cNvSpPr txBox="1"/>
          <p:nvPr/>
        </p:nvSpPr>
        <p:spPr>
          <a:xfrm>
            <a:off x="5345942" y="880573"/>
            <a:ext cx="2715281" cy="276999"/>
          </a:xfrm>
          <a:prstGeom prst="rect">
            <a:avLst/>
          </a:prstGeom>
          <a:noFill/>
        </p:spPr>
        <p:txBody>
          <a:bodyPr wrap="square">
            <a:spAutoFit/>
          </a:bodyPr>
          <a:lstStyle/>
          <a:p>
            <a:pPr algn="ctr"/>
            <a:r>
              <a:rPr lang="en-US" sz="1200" b="1" dirty="0"/>
              <a:t>Ad Trucks | </a:t>
            </a:r>
            <a:r>
              <a:rPr lang="ja-JP" altLang="en-US" sz="1200" b="1" dirty="0"/>
              <a:t>アドトラック</a:t>
            </a:r>
            <a:endParaRPr lang="en-US" altLang="ja-JP" sz="1200" b="1" dirty="0"/>
          </a:p>
        </p:txBody>
      </p:sp>
      <p:sp>
        <p:nvSpPr>
          <p:cNvPr id="17" name="TextBox 16">
            <a:extLst>
              <a:ext uri="{FF2B5EF4-FFF2-40B4-BE49-F238E27FC236}">
                <a16:creationId xmlns:a16="http://schemas.microsoft.com/office/drawing/2014/main" id="{4C41D9B5-09D1-4265-A8F1-B44B96760001}"/>
              </a:ext>
            </a:extLst>
          </p:cNvPr>
          <p:cNvSpPr txBox="1"/>
          <p:nvPr/>
        </p:nvSpPr>
        <p:spPr>
          <a:xfrm>
            <a:off x="5583586" y="2613280"/>
            <a:ext cx="2545160" cy="507831"/>
          </a:xfrm>
          <a:prstGeom prst="rect">
            <a:avLst/>
          </a:prstGeom>
          <a:noFill/>
        </p:spPr>
        <p:txBody>
          <a:bodyPr wrap="square" rtlCol="0">
            <a:spAutoFit/>
          </a:bodyPr>
          <a:lstStyle/>
          <a:p>
            <a:pPr marL="171450" indent="-171450">
              <a:buFont typeface="Arial" panose="020B0604020202020204" pitchFamily="34" charset="0"/>
              <a:buChar char="•"/>
            </a:pPr>
            <a:r>
              <a:rPr lang="en-US" altLang="ja-JP" sz="900" i="1" dirty="0"/>
              <a:t>Printed advertising displays wrapped around the trucks that are than driven around a certain area. </a:t>
            </a:r>
            <a:endParaRPr lang="en-US" sz="900" i="1" dirty="0"/>
          </a:p>
        </p:txBody>
      </p:sp>
      <p:sp>
        <p:nvSpPr>
          <p:cNvPr id="18" name="TextBox 17">
            <a:extLst>
              <a:ext uri="{FF2B5EF4-FFF2-40B4-BE49-F238E27FC236}">
                <a16:creationId xmlns:a16="http://schemas.microsoft.com/office/drawing/2014/main" id="{691725B8-4EBC-42D2-B303-9E19C2FEEF27}"/>
              </a:ext>
            </a:extLst>
          </p:cNvPr>
          <p:cNvSpPr txBox="1"/>
          <p:nvPr/>
        </p:nvSpPr>
        <p:spPr>
          <a:xfrm>
            <a:off x="230607" y="3249417"/>
            <a:ext cx="2823012" cy="276999"/>
          </a:xfrm>
          <a:prstGeom prst="rect">
            <a:avLst/>
          </a:prstGeom>
          <a:noFill/>
        </p:spPr>
        <p:txBody>
          <a:bodyPr wrap="square">
            <a:spAutoFit/>
          </a:bodyPr>
          <a:lstStyle/>
          <a:p>
            <a:pPr algn="ctr"/>
            <a:r>
              <a:rPr lang="en-US" altLang="ja-JP" sz="1200" b="1" dirty="0"/>
              <a:t>Digital Signage</a:t>
            </a:r>
            <a:r>
              <a:rPr lang="en-US" sz="1200" b="1" dirty="0"/>
              <a:t> | </a:t>
            </a:r>
            <a:r>
              <a:rPr lang="ja-JP" altLang="en-US" sz="1200" b="1" dirty="0"/>
              <a:t>デジタルサイネージ</a:t>
            </a:r>
            <a:endParaRPr lang="en-US" altLang="ja-JP" sz="1200" b="1" dirty="0"/>
          </a:p>
        </p:txBody>
      </p:sp>
      <p:pic>
        <p:nvPicPr>
          <p:cNvPr id="7" name="Picture 6" descr="A picture containing text&#10;&#10;Description automatically generated">
            <a:extLst>
              <a:ext uri="{FF2B5EF4-FFF2-40B4-BE49-F238E27FC236}">
                <a16:creationId xmlns:a16="http://schemas.microsoft.com/office/drawing/2014/main" id="{FC127BAB-EC37-4019-A90C-851CD2B2B129}"/>
              </a:ext>
            </a:extLst>
          </p:cNvPr>
          <p:cNvPicPr>
            <a:picLocks noChangeAspect="1"/>
          </p:cNvPicPr>
          <p:nvPr/>
        </p:nvPicPr>
        <p:blipFill rotWithShape="1">
          <a:blip r:embed="rId7"/>
          <a:srcRect l="10239" t="-1973" r="-1379" b="1973"/>
          <a:stretch/>
        </p:blipFill>
        <p:spPr>
          <a:xfrm>
            <a:off x="410075" y="3526416"/>
            <a:ext cx="2164248" cy="1424790"/>
          </a:xfrm>
          <a:prstGeom prst="rect">
            <a:avLst/>
          </a:prstGeom>
        </p:spPr>
      </p:pic>
      <p:sp>
        <p:nvSpPr>
          <p:cNvPr id="21" name="TextBox 20">
            <a:extLst>
              <a:ext uri="{FF2B5EF4-FFF2-40B4-BE49-F238E27FC236}">
                <a16:creationId xmlns:a16="http://schemas.microsoft.com/office/drawing/2014/main" id="{3896F08A-2182-4C91-BEFB-5C0B4968357D}"/>
              </a:ext>
            </a:extLst>
          </p:cNvPr>
          <p:cNvSpPr txBox="1"/>
          <p:nvPr/>
        </p:nvSpPr>
        <p:spPr>
          <a:xfrm>
            <a:off x="2725436" y="3690544"/>
            <a:ext cx="2363486" cy="1200329"/>
          </a:xfrm>
          <a:prstGeom prst="rect">
            <a:avLst/>
          </a:prstGeom>
          <a:noFill/>
        </p:spPr>
        <p:txBody>
          <a:bodyPr wrap="square" rtlCol="0">
            <a:spAutoFit/>
          </a:bodyPr>
          <a:lstStyle/>
          <a:p>
            <a:pPr marL="171450" indent="-171450">
              <a:buFont typeface="Arial" panose="020B0604020202020204" pitchFamily="34" charset="0"/>
              <a:buChar char="•"/>
            </a:pPr>
            <a:r>
              <a:rPr lang="en-US" sz="900" i="1" dirty="0"/>
              <a:t>Digital displays using technologies such as LCD, LED, projection and e-paper to display digital images, video, web pages, weather data, restaurant menus, or text.</a:t>
            </a:r>
          </a:p>
          <a:p>
            <a:pPr marL="171450" indent="-171450">
              <a:buFont typeface="Arial" panose="020B0604020202020204" pitchFamily="34" charset="0"/>
              <a:buChar char="•"/>
            </a:pPr>
            <a:r>
              <a:rPr lang="en-US" sz="900" i="1" dirty="0"/>
              <a:t>Used in locations such as, inside stations, hospitals, restaurants and government offices. </a:t>
            </a:r>
          </a:p>
        </p:txBody>
      </p:sp>
      <p:sp>
        <p:nvSpPr>
          <p:cNvPr id="23" name="TextBox 22">
            <a:extLst>
              <a:ext uri="{FF2B5EF4-FFF2-40B4-BE49-F238E27FC236}">
                <a16:creationId xmlns:a16="http://schemas.microsoft.com/office/drawing/2014/main" id="{F4FD43AF-10D8-45E1-BE25-95C55BA71556}"/>
              </a:ext>
            </a:extLst>
          </p:cNvPr>
          <p:cNvSpPr txBox="1"/>
          <p:nvPr/>
        </p:nvSpPr>
        <p:spPr>
          <a:xfrm>
            <a:off x="4678877" y="3146739"/>
            <a:ext cx="2823012" cy="276999"/>
          </a:xfrm>
          <a:prstGeom prst="rect">
            <a:avLst/>
          </a:prstGeom>
          <a:noFill/>
        </p:spPr>
        <p:txBody>
          <a:bodyPr wrap="square">
            <a:spAutoFit/>
          </a:bodyPr>
          <a:lstStyle/>
          <a:p>
            <a:pPr algn="ctr"/>
            <a:r>
              <a:rPr lang="en-US" sz="1200" b="1" dirty="0"/>
              <a:t>Public Transports | </a:t>
            </a:r>
            <a:r>
              <a:rPr lang="ja-JP" altLang="en-US" sz="1200" b="1" dirty="0"/>
              <a:t>交通広告</a:t>
            </a:r>
            <a:endParaRPr lang="en-US" altLang="ja-JP" sz="1200" b="1" dirty="0"/>
          </a:p>
        </p:txBody>
      </p:sp>
      <p:pic>
        <p:nvPicPr>
          <p:cNvPr id="11" name="Picture 10" descr="Text, whiteboard&#10;&#10;Description automatically generated">
            <a:extLst>
              <a:ext uri="{FF2B5EF4-FFF2-40B4-BE49-F238E27FC236}">
                <a16:creationId xmlns:a16="http://schemas.microsoft.com/office/drawing/2014/main" id="{1D3FE73D-69EB-4E95-BA75-04514C6AF715}"/>
              </a:ext>
            </a:extLst>
          </p:cNvPr>
          <p:cNvPicPr>
            <a:picLocks noChangeAspect="1"/>
          </p:cNvPicPr>
          <p:nvPr/>
        </p:nvPicPr>
        <p:blipFill rotWithShape="1">
          <a:blip r:embed="rId8"/>
          <a:srcRect l="23226"/>
          <a:stretch/>
        </p:blipFill>
        <p:spPr>
          <a:xfrm>
            <a:off x="5129409" y="3499843"/>
            <a:ext cx="2080481" cy="1477935"/>
          </a:xfrm>
          <a:prstGeom prst="rect">
            <a:avLst/>
          </a:prstGeom>
        </p:spPr>
      </p:pic>
      <p:sp>
        <p:nvSpPr>
          <p:cNvPr id="26" name="TextBox 25">
            <a:extLst>
              <a:ext uri="{FF2B5EF4-FFF2-40B4-BE49-F238E27FC236}">
                <a16:creationId xmlns:a16="http://schemas.microsoft.com/office/drawing/2014/main" id="{F68DE2C6-DB0F-4129-869E-458540BEFC3A}"/>
              </a:ext>
            </a:extLst>
          </p:cNvPr>
          <p:cNvSpPr txBox="1"/>
          <p:nvPr/>
        </p:nvSpPr>
        <p:spPr>
          <a:xfrm>
            <a:off x="7250377" y="3526416"/>
            <a:ext cx="1859388" cy="1061829"/>
          </a:xfrm>
          <a:prstGeom prst="rect">
            <a:avLst/>
          </a:prstGeom>
          <a:noFill/>
        </p:spPr>
        <p:txBody>
          <a:bodyPr wrap="square" rtlCol="0">
            <a:spAutoFit/>
          </a:bodyPr>
          <a:lstStyle/>
          <a:p>
            <a:pPr marL="171450" indent="-171450">
              <a:buFont typeface="Arial" panose="020B0604020202020204" pitchFamily="34" charset="0"/>
              <a:buChar char="•"/>
            </a:pPr>
            <a:r>
              <a:rPr lang="en-US" sz="900" i="1" dirty="0"/>
              <a:t>Advertising displays placed on the interior and exterior of trains and inside train stations and platforms. Can be used for other forms of public transit such as Taxi’s and Buses.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53"/>
          <p:cNvPicPr preferRelativeResize="0"/>
          <p:nvPr/>
        </p:nvPicPr>
        <p:blipFill>
          <a:blip r:embed="rId3">
            <a:alphaModFix/>
          </a:blip>
          <a:stretch>
            <a:fillRect/>
          </a:stretch>
        </p:blipFill>
        <p:spPr>
          <a:xfrm>
            <a:off x="7219700" y="247325"/>
            <a:ext cx="1683047" cy="379300"/>
          </a:xfrm>
          <a:prstGeom prst="rect">
            <a:avLst/>
          </a:prstGeom>
          <a:noFill/>
          <a:ln>
            <a:noFill/>
          </a:ln>
        </p:spPr>
      </p:pic>
      <p:cxnSp>
        <p:nvCxnSpPr>
          <p:cNvPr id="276" name="Google Shape;276;p53"/>
          <p:cNvCxnSpPr/>
          <p:nvPr/>
        </p:nvCxnSpPr>
        <p:spPr>
          <a:xfrm>
            <a:off x="369533" y="697270"/>
            <a:ext cx="6659100" cy="0"/>
          </a:xfrm>
          <a:prstGeom prst="straightConnector1">
            <a:avLst/>
          </a:prstGeom>
          <a:noFill/>
          <a:ln w="9525" cap="flat" cmpd="sng">
            <a:solidFill>
              <a:schemeClr val="dk2"/>
            </a:solidFill>
            <a:prstDash val="solid"/>
            <a:round/>
            <a:headEnd type="none" w="med" len="med"/>
            <a:tailEnd type="none" w="med" len="med"/>
          </a:ln>
        </p:spPr>
      </p:cxnSp>
      <p:sp>
        <p:nvSpPr>
          <p:cNvPr id="19" name="Google Shape;277;p53">
            <a:extLst>
              <a:ext uri="{FF2B5EF4-FFF2-40B4-BE49-F238E27FC236}">
                <a16:creationId xmlns:a16="http://schemas.microsoft.com/office/drawing/2014/main" id="{B59E87E2-474A-43E0-8219-2B1EF1821DDF}"/>
              </a:ext>
            </a:extLst>
          </p:cNvPr>
          <p:cNvSpPr txBox="1"/>
          <p:nvPr/>
        </p:nvSpPr>
        <p:spPr>
          <a:xfrm>
            <a:off x="410075" y="69800"/>
            <a:ext cx="6667200" cy="556823"/>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SzPts val="1100"/>
              <a:buNone/>
            </a:pPr>
            <a:r>
              <a:rPr lang="en-US" sz="2400" dirty="0">
                <a:solidFill>
                  <a:schemeClr val="dk1"/>
                </a:solidFill>
              </a:rPr>
              <a:t>Distributors of OOH Campaigns</a:t>
            </a:r>
            <a:endParaRPr sz="2400" dirty="0">
              <a:solidFill>
                <a:schemeClr val="dk1"/>
              </a:solidFill>
            </a:endParaRPr>
          </a:p>
        </p:txBody>
      </p:sp>
      <p:sp>
        <p:nvSpPr>
          <p:cNvPr id="16" name="TextBox 15">
            <a:extLst>
              <a:ext uri="{FF2B5EF4-FFF2-40B4-BE49-F238E27FC236}">
                <a16:creationId xmlns:a16="http://schemas.microsoft.com/office/drawing/2014/main" id="{340B88AE-1590-4A51-95F5-4C253ACDDCE1}"/>
              </a:ext>
            </a:extLst>
          </p:cNvPr>
          <p:cNvSpPr txBox="1"/>
          <p:nvPr/>
        </p:nvSpPr>
        <p:spPr>
          <a:xfrm>
            <a:off x="369533" y="849594"/>
            <a:ext cx="8604065" cy="523220"/>
          </a:xfrm>
          <a:prstGeom prst="rect">
            <a:avLst/>
          </a:prstGeom>
          <a:noFill/>
        </p:spPr>
        <p:txBody>
          <a:bodyPr wrap="square" rtlCol="0">
            <a:spAutoFit/>
          </a:bodyPr>
          <a:lstStyle/>
          <a:p>
            <a:r>
              <a:rPr lang="en-US" dirty="0"/>
              <a:t>Transit and outdoor media placements belong to the </a:t>
            </a:r>
            <a:r>
              <a:rPr lang="en-US" b="1" dirty="0"/>
              <a:t>owners of the building </a:t>
            </a:r>
            <a:r>
              <a:rPr lang="en-US" dirty="0"/>
              <a:t>or </a:t>
            </a:r>
            <a:r>
              <a:rPr lang="en-US" b="1" dirty="0"/>
              <a:t>companies that buy the rights to operate and distribute the OOH campaigns</a:t>
            </a:r>
            <a:r>
              <a:rPr lang="en-US" dirty="0"/>
              <a:t>.  </a:t>
            </a:r>
          </a:p>
        </p:txBody>
      </p:sp>
      <p:graphicFrame>
        <p:nvGraphicFramePr>
          <p:cNvPr id="28" name="Table 27">
            <a:extLst>
              <a:ext uri="{FF2B5EF4-FFF2-40B4-BE49-F238E27FC236}">
                <a16:creationId xmlns:a16="http://schemas.microsoft.com/office/drawing/2014/main" id="{95763577-F04F-4EAD-B7AF-ACFBC0860F0A}"/>
              </a:ext>
            </a:extLst>
          </p:cNvPr>
          <p:cNvGraphicFramePr>
            <a:graphicFrameLocks noGrp="1"/>
          </p:cNvGraphicFramePr>
          <p:nvPr>
            <p:extLst>
              <p:ext uri="{D42A27DB-BD31-4B8C-83A1-F6EECF244321}">
                <p14:modId xmlns:p14="http://schemas.microsoft.com/office/powerpoint/2010/main" val="3475598864"/>
              </p:ext>
            </p:extLst>
          </p:nvPr>
        </p:nvGraphicFramePr>
        <p:xfrm>
          <a:off x="538413" y="1595782"/>
          <a:ext cx="7851607" cy="2678431"/>
        </p:xfrm>
        <a:graphic>
          <a:graphicData uri="http://schemas.openxmlformats.org/drawingml/2006/table">
            <a:tbl>
              <a:tblPr/>
              <a:tblGrid>
                <a:gridCol w="2429226">
                  <a:extLst>
                    <a:ext uri="{9D8B030D-6E8A-4147-A177-3AD203B41FA5}">
                      <a16:colId xmlns:a16="http://schemas.microsoft.com/office/drawing/2014/main" val="2453062046"/>
                    </a:ext>
                  </a:extLst>
                </a:gridCol>
                <a:gridCol w="2328009">
                  <a:extLst>
                    <a:ext uri="{9D8B030D-6E8A-4147-A177-3AD203B41FA5}">
                      <a16:colId xmlns:a16="http://schemas.microsoft.com/office/drawing/2014/main" val="609779845"/>
                    </a:ext>
                  </a:extLst>
                </a:gridCol>
                <a:gridCol w="3094372">
                  <a:extLst>
                    <a:ext uri="{9D8B030D-6E8A-4147-A177-3AD203B41FA5}">
                      <a16:colId xmlns:a16="http://schemas.microsoft.com/office/drawing/2014/main" val="3956127746"/>
                    </a:ext>
                  </a:extLst>
                </a:gridCol>
              </a:tblGrid>
              <a:tr h="248556">
                <a:tc>
                  <a:txBody>
                    <a:bodyPr/>
                    <a:lstStyle/>
                    <a:p>
                      <a:pPr algn="ctr" fontAlgn="b"/>
                      <a:r>
                        <a:rPr lang="en-US" sz="1100" b="0" i="0" u="none" strike="noStrike">
                          <a:solidFill>
                            <a:srgbClr val="FFFFFF"/>
                          </a:solidFill>
                          <a:effectLst/>
                          <a:latin typeface="Calibri" panose="020F0502020204030204" pitchFamily="34" charset="0"/>
                        </a:rPr>
                        <a:t>US</a:t>
                      </a:r>
                    </a:p>
                  </a:txBody>
                  <a:tcPr marL="6350" marR="6350" marT="6350" marB="0" anchor="b">
                    <a:lnL>
                      <a:noFill/>
                    </a:lnL>
                    <a:lnR>
                      <a:noFill/>
                    </a:lnR>
                    <a:lnT>
                      <a:noFill/>
                    </a:lnT>
                    <a:lnB>
                      <a:noFill/>
                    </a:lnB>
                    <a:solidFill>
                      <a:srgbClr val="000000"/>
                    </a:solidFill>
                  </a:tcPr>
                </a:tc>
                <a:tc>
                  <a:txBody>
                    <a:bodyPr/>
                    <a:lstStyle/>
                    <a:p>
                      <a:pPr algn="ctr" fontAlgn="b"/>
                      <a:r>
                        <a:rPr lang="en-US" sz="1100" b="0" i="0" u="none" strike="noStrike">
                          <a:solidFill>
                            <a:srgbClr val="FFFFFF"/>
                          </a:solidFill>
                          <a:effectLst/>
                          <a:latin typeface="Calibri" panose="020F0502020204030204" pitchFamily="34" charset="0"/>
                        </a:rPr>
                        <a:t>JP</a:t>
                      </a:r>
                    </a:p>
                  </a:txBody>
                  <a:tcPr marL="6350" marR="6350" marT="6350" marB="0" anchor="b">
                    <a:lnL>
                      <a:noFill/>
                    </a:lnL>
                    <a:lnR>
                      <a:noFill/>
                    </a:lnR>
                    <a:lnT>
                      <a:noFill/>
                    </a:lnT>
                    <a:lnB>
                      <a:noFill/>
                    </a:lnB>
                    <a:solidFill>
                      <a:srgbClr val="000000"/>
                    </a:solidFill>
                  </a:tcPr>
                </a:tc>
                <a:tc>
                  <a:txBody>
                    <a:bodyPr/>
                    <a:lstStyle/>
                    <a:p>
                      <a:pPr algn="ctr" fontAlgn="b"/>
                      <a:r>
                        <a:rPr lang="en-US" sz="1100" b="0" i="0" u="none" strike="noStrike">
                          <a:solidFill>
                            <a:srgbClr val="FFFFFF"/>
                          </a:solidFill>
                          <a:effectLst/>
                          <a:latin typeface="Calibri" panose="020F0502020204030204" pitchFamily="34" charset="0"/>
                        </a:rPr>
                        <a:t>Homepage</a:t>
                      </a:r>
                    </a:p>
                  </a:txBody>
                  <a:tcPr marL="6350" marR="6350" marT="6350" marB="0" anchor="b">
                    <a:lnL>
                      <a:noFill/>
                    </a:lnL>
                    <a:lnR>
                      <a:noFill/>
                    </a:lnR>
                    <a:lnT>
                      <a:noFill/>
                    </a:lnT>
                    <a:lnB>
                      <a:noFill/>
                    </a:lnB>
                    <a:solidFill>
                      <a:srgbClr val="000000"/>
                    </a:solidFill>
                  </a:tcPr>
                </a:tc>
                <a:extLst>
                  <a:ext uri="{0D108BD9-81ED-4DB2-BD59-A6C34878D82A}">
                    <a16:rowId xmlns:a16="http://schemas.microsoft.com/office/drawing/2014/main" val="3478120043"/>
                  </a:ext>
                </a:extLst>
              </a:tr>
              <a:tr h="248556">
                <a:tc>
                  <a:txBody>
                    <a:bodyPr/>
                    <a:lstStyle/>
                    <a:p>
                      <a:pPr algn="l" fontAlgn="b"/>
                      <a:r>
                        <a:rPr lang="en-US" sz="1100" b="0" i="0" u="none" strike="noStrike" dirty="0">
                          <a:solidFill>
                            <a:srgbClr val="000000"/>
                          </a:solidFill>
                          <a:effectLst/>
                          <a:latin typeface="Calibri" panose="020F0502020204030204" pitchFamily="34" charset="0"/>
                        </a:rPr>
                        <a:t>JR East </a:t>
                      </a:r>
                    </a:p>
                  </a:txBody>
                  <a:tcPr marL="6350" marR="6350" marT="6350" marB="0" anchor="b">
                    <a:lnL>
                      <a:noFill/>
                    </a:lnL>
                    <a:lnR>
                      <a:noFill/>
                    </a:lnR>
                    <a:lnT>
                      <a:noFill/>
                    </a:lnT>
                    <a:lnB>
                      <a:noFill/>
                    </a:lnB>
                  </a:tcPr>
                </a:tc>
                <a:tc>
                  <a:txBody>
                    <a:bodyPr/>
                    <a:lstStyle/>
                    <a:p>
                      <a:pPr algn="l" fontAlgn="b"/>
                      <a:r>
                        <a:rPr lang="ja-JP" altLang="en-US" sz="1100" b="0" i="0" u="none" strike="noStrike">
                          <a:solidFill>
                            <a:srgbClr val="000000"/>
                          </a:solidFill>
                          <a:effectLst/>
                          <a:latin typeface="Calibri" panose="020F0502020204030204" pitchFamily="34" charset="0"/>
                        </a:rPr>
                        <a:t>ジェイアール東日本企画</a:t>
                      </a:r>
                    </a:p>
                  </a:txBody>
                  <a:tcPr marL="6350" marR="6350" marT="6350" marB="0" anchor="b">
                    <a:lnL>
                      <a:noFill/>
                    </a:lnL>
                    <a:lnR>
                      <a:noFill/>
                    </a:lnR>
                    <a:lnT>
                      <a:noFill/>
                    </a:lnT>
                    <a:lnB>
                      <a:noFill/>
                    </a:lnB>
                  </a:tcPr>
                </a:tc>
                <a:tc>
                  <a:txBody>
                    <a:bodyPr/>
                    <a:lstStyle/>
                    <a:p>
                      <a:pPr algn="l" fontAlgn="b"/>
                      <a:r>
                        <a:rPr lang="en-US" sz="1100" b="0" i="0" u="sng" strike="noStrike" dirty="0">
                          <a:solidFill>
                            <a:srgbClr val="0563C1"/>
                          </a:solidFill>
                          <a:effectLst/>
                          <a:latin typeface="Calibri" panose="020F0502020204030204" pitchFamily="34" charset="0"/>
                        </a:rPr>
                        <a:t>https://www.jeki.co.jp/transit/index.html</a:t>
                      </a:r>
                    </a:p>
                  </a:txBody>
                  <a:tcPr marL="6350" marR="6350" marT="6350" marB="0" anchor="b">
                    <a:lnL>
                      <a:noFill/>
                    </a:lnL>
                    <a:lnR>
                      <a:noFill/>
                    </a:lnR>
                    <a:lnT>
                      <a:noFill/>
                    </a:lnT>
                    <a:lnB>
                      <a:noFill/>
                    </a:lnB>
                  </a:tcPr>
                </a:tc>
                <a:extLst>
                  <a:ext uri="{0D108BD9-81ED-4DB2-BD59-A6C34878D82A}">
                    <a16:rowId xmlns:a16="http://schemas.microsoft.com/office/drawing/2014/main" val="1821978416"/>
                  </a:ext>
                </a:extLst>
              </a:tr>
              <a:tr h="248556">
                <a:tc>
                  <a:txBody>
                    <a:bodyPr/>
                    <a:lstStyle/>
                    <a:p>
                      <a:pPr algn="l" fontAlgn="b"/>
                      <a:r>
                        <a:rPr lang="en-US" sz="1100" b="0" i="0" u="none" strike="noStrike" dirty="0" err="1">
                          <a:solidFill>
                            <a:srgbClr val="000000"/>
                          </a:solidFill>
                          <a:effectLst/>
                          <a:latin typeface="Calibri" panose="020F0502020204030204" pitchFamily="34" charset="0"/>
                        </a:rPr>
                        <a:t>Tokyu</a:t>
                      </a:r>
                      <a:endParaRPr lang="en-US"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l" fontAlgn="b"/>
                      <a:r>
                        <a:rPr lang="ja-JP" altLang="en-US" sz="1100" b="0" i="0" u="none" strike="noStrike">
                          <a:solidFill>
                            <a:srgbClr val="000000"/>
                          </a:solidFill>
                          <a:effectLst/>
                          <a:latin typeface="Calibri" panose="020F0502020204030204" pitchFamily="34" charset="0"/>
                        </a:rPr>
                        <a:t>東急エージェンシー</a:t>
                      </a:r>
                    </a:p>
                  </a:txBody>
                  <a:tcPr marL="6350" marR="6350" marT="6350" marB="0" anchor="b">
                    <a:lnL>
                      <a:noFill/>
                    </a:lnL>
                    <a:lnR>
                      <a:noFill/>
                    </a:lnR>
                    <a:lnT>
                      <a:noFill/>
                    </a:lnT>
                    <a:lnB>
                      <a:noFill/>
                    </a:lnB>
                  </a:tcPr>
                </a:tc>
                <a:tc>
                  <a:txBody>
                    <a:bodyPr/>
                    <a:lstStyle/>
                    <a:p>
                      <a:pPr algn="l" fontAlgn="b"/>
                      <a:r>
                        <a:rPr lang="en-US" sz="1100" b="0" i="0" u="sng" strike="noStrike" dirty="0">
                          <a:solidFill>
                            <a:srgbClr val="0563C1"/>
                          </a:solidFill>
                          <a:effectLst/>
                          <a:latin typeface="Calibri" panose="020F0502020204030204" pitchFamily="34" charset="0"/>
                        </a:rPr>
                        <a:t>http://www.tokyu-ooh.jp/</a:t>
                      </a:r>
                    </a:p>
                  </a:txBody>
                  <a:tcPr marL="6350" marR="6350" marT="6350" marB="0" anchor="b">
                    <a:lnL>
                      <a:noFill/>
                    </a:lnL>
                    <a:lnR>
                      <a:noFill/>
                    </a:lnR>
                    <a:lnT>
                      <a:noFill/>
                    </a:lnT>
                    <a:lnB>
                      <a:noFill/>
                    </a:lnB>
                  </a:tcPr>
                </a:tc>
                <a:extLst>
                  <a:ext uri="{0D108BD9-81ED-4DB2-BD59-A6C34878D82A}">
                    <a16:rowId xmlns:a16="http://schemas.microsoft.com/office/drawing/2014/main" val="2600733156"/>
                  </a:ext>
                </a:extLst>
              </a:tr>
              <a:tr h="248556">
                <a:tc>
                  <a:txBody>
                    <a:bodyPr/>
                    <a:lstStyle/>
                    <a:p>
                      <a:pPr algn="l" fontAlgn="b"/>
                      <a:r>
                        <a:rPr lang="en-US" sz="1100" b="0" i="0" u="none" strike="noStrike" dirty="0">
                          <a:solidFill>
                            <a:srgbClr val="000000"/>
                          </a:solidFill>
                          <a:effectLst/>
                          <a:latin typeface="Calibri" panose="020F0502020204030204" pitchFamily="34" charset="0"/>
                        </a:rPr>
                        <a:t>Odakyu Transit  </a:t>
                      </a:r>
                    </a:p>
                  </a:txBody>
                  <a:tcPr marL="6350" marR="6350" marT="6350" marB="0" anchor="b">
                    <a:lnL>
                      <a:noFill/>
                    </a:lnL>
                    <a:lnR>
                      <a:noFill/>
                    </a:lnR>
                    <a:lnT>
                      <a:noFill/>
                    </a:lnT>
                    <a:lnB>
                      <a:noFill/>
                    </a:lnB>
                  </a:tcPr>
                </a:tc>
                <a:tc>
                  <a:txBody>
                    <a:bodyPr/>
                    <a:lstStyle/>
                    <a:p>
                      <a:pPr algn="l" fontAlgn="b"/>
                      <a:r>
                        <a:rPr lang="ja-JP" altLang="en-US" sz="1100" b="0" i="0" u="none" strike="noStrike">
                          <a:solidFill>
                            <a:srgbClr val="000000"/>
                          </a:solidFill>
                          <a:effectLst/>
                          <a:latin typeface="Calibri" panose="020F0502020204030204" pitchFamily="34" charset="0"/>
                        </a:rPr>
                        <a:t>京王エージェンシー</a:t>
                      </a:r>
                    </a:p>
                  </a:txBody>
                  <a:tcPr marL="6350" marR="6350" marT="6350" marB="0" anchor="b">
                    <a:lnL>
                      <a:noFill/>
                    </a:lnL>
                    <a:lnR>
                      <a:noFill/>
                    </a:lnR>
                    <a:lnT>
                      <a:noFill/>
                    </a:lnT>
                    <a:lnB>
                      <a:noFill/>
                    </a:lnB>
                  </a:tcPr>
                </a:tc>
                <a:tc>
                  <a:txBody>
                    <a:bodyPr/>
                    <a:lstStyle/>
                    <a:p>
                      <a:pPr algn="l" fontAlgn="b"/>
                      <a:r>
                        <a:rPr lang="en-US" sz="1100" b="0" i="0" u="sng" strike="noStrike" dirty="0">
                          <a:solidFill>
                            <a:srgbClr val="0563C1"/>
                          </a:solidFill>
                          <a:effectLst/>
                          <a:latin typeface="Calibri" panose="020F0502020204030204" pitchFamily="34" charset="0"/>
                          <a:hlinkClick r:id="rId4"/>
                        </a:rPr>
                        <a:t>https://www.odakyu-ag.co.jp/transit-media/</a:t>
                      </a:r>
                      <a:endParaRPr lang="en-US" sz="1100" b="0" i="0" u="sng" strike="noStrike" dirty="0">
                        <a:solidFill>
                          <a:srgbClr val="0563C1"/>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1800442994"/>
                  </a:ext>
                </a:extLst>
              </a:tr>
              <a:tr h="228868">
                <a:tc>
                  <a:txBody>
                    <a:bodyPr/>
                    <a:lstStyle/>
                    <a:p>
                      <a:pPr algn="l" fontAlgn="b"/>
                      <a:r>
                        <a:rPr lang="en-US" sz="1100" b="0" i="0" u="none" strike="noStrike" dirty="0">
                          <a:solidFill>
                            <a:srgbClr val="000000"/>
                          </a:solidFill>
                          <a:effectLst/>
                          <a:latin typeface="Calibri" panose="020F0502020204030204" pitchFamily="34" charset="0"/>
                        </a:rPr>
                        <a:t>Keio Media</a:t>
                      </a:r>
                    </a:p>
                  </a:txBody>
                  <a:tcPr marL="6350" marR="6350" marT="6350" marB="0" anchor="b">
                    <a:lnL>
                      <a:noFill/>
                    </a:lnL>
                    <a:lnR>
                      <a:noFill/>
                    </a:lnR>
                    <a:lnT>
                      <a:noFill/>
                    </a:lnT>
                    <a:lnB>
                      <a:noFill/>
                    </a:lnB>
                  </a:tcPr>
                </a:tc>
                <a:tc>
                  <a:txBody>
                    <a:bodyPr/>
                    <a:lstStyle/>
                    <a:p>
                      <a:pPr algn="l" fontAlgn="b"/>
                      <a:r>
                        <a:rPr lang="ja-JP" altLang="en-US" sz="1100" b="0" i="0" u="none" strike="noStrike">
                          <a:solidFill>
                            <a:srgbClr val="000000"/>
                          </a:solidFill>
                          <a:effectLst/>
                          <a:latin typeface="Calibri" panose="020F0502020204030204" pitchFamily="34" charset="0"/>
                        </a:rPr>
                        <a:t>京王エージェンシー</a:t>
                      </a:r>
                    </a:p>
                  </a:txBody>
                  <a:tcPr marL="6350" marR="6350" marT="6350" marB="0" anchor="b">
                    <a:lnL>
                      <a:noFill/>
                    </a:lnL>
                    <a:lnR>
                      <a:noFill/>
                    </a:lnR>
                    <a:lnT>
                      <a:noFill/>
                    </a:lnT>
                    <a:lnB>
                      <a:noFill/>
                    </a:lnB>
                  </a:tcPr>
                </a:tc>
                <a:tc>
                  <a:txBody>
                    <a:bodyPr/>
                    <a:lstStyle/>
                    <a:p>
                      <a:pPr algn="l" fontAlgn="b"/>
                      <a:r>
                        <a:rPr lang="en-US" sz="1100" b="0" i="0" u="sng" strike="noStrike" dirty="0">
                          <a:solidFill>
                            <a:srgbClr val="0563C1"/>
                          </a:solidFill>
                          <a:effectLst/>
                          <a:latin typeface="Calibri" panose="020F0502020204030204" pitchFamily="34" charset="0"/>
                          <a:hlinkClick r:id="rId5"/>
                        </a:rPr>
                        <a:t>https://ooh-media.keio-ag.co.jp</a:t>
                      </a:r>
                      <a:endParaRPr lang="en-US" sz="1100" b="0" i="0" u="sng" strike="noStrike" dirty="0">
                        <a:solidFill>
                          <a:srgbClr val="0563C1"/>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1149229868"/>
                  </a:ext>
                </a:extLst>
              </a:tr>
              <a:tr h="248556">
                <a:tc>
                  <a:txBody>
                    <a:bodyPr/>
                    <a:lstStyle/>
                    <a:p>
                      <a:pPr algn="l" fontAlgn="b"/>
                      <a:r>
                        <a:rPr lang="en-US" sz="1100" b="0" i="0" u="none" strike="noStrike">
                          <a:solidFill>
                            <a:srgbClr val="000000"/>
                          </a:solidFill>
                          <a:effectLst/>
                          <a:latin typeface="Calibri" panose="020F0502020204030204" pitchFamily="34" charset="0"/>
                        </a:rPr>
                        <a:t>Keikyu AD Enterprise</a:t>
                      </a:r>
                    </a:p>
                  </a:txBody>
                  <a:tcPr marL="6350" marR="6350" marT="6350" marB="0" anchor="b">
                    <a:lnL>
                      <a:noFill/>
                    </a:lnL>
                    <a:lnR>
                      <a:noFill/>
                    </a:lnR>
                    <a:lnT>
                      <a:noFill/>
                    </a:lnT>
                    <a:lnB>
                      <a:noFill/>
                    </a:lnB>
                  </a:tcPr>
                </a:tc>
                <a:tc>
                  <a:txBody>
                    <a:bodyPr/>
                    <a:lstStyle/>
                    <a:p>
                      <a:pPr algn="l" fontAlgn="b"/>
                      <a:r>
                        <a:rPr lang="ja-JP" altLang="en-US" sz="1100" b="0" i="0" u="none" strike="noStrike">
                          <a:solidFill>
                            <a:srgbClr val="000000"/>
                          </a:solidFill>
                          <a:effectLst/>
                          <a:latin typeface="Calibri" panose="020F0502020204030204" pitchFamily="34" charset="0"/>
                        </a:rPr>
                        <a:t>京急交通広告メディア </a:t>
                      </a:r>
                    </a:p>
                  </a:txBody>
                  <a:tcPr marL="6350" marR="6350" marT="6350" marB="0" anchor="b">
                    <a:lnL>
                      <a:noFill/>
                    </a:lnL>
                    <a:lnR>
                      <a:noFill/>
                    </a:lnR>
                    <a:lnT>
                      <a:noFill/>
                    </a:lnT>
                    <a:lnB>
                      <a:noFill/>
                    </a:lnB>
                  </a:tcPr>
                </a:tc>
                <a:tc>
                  <a:txBody>
                    <a:bodyPr/>
                    <a:lstStyle/>
                    <a:p>
                      <a:pPr algn="l" fontAlgn="b"/>
                      <a:r>
                        <a:rPr lang="en-US" sz="1100" b="0" i="0" u="sng" strike="noStrike">
                          <a:solidFill>
                            <a:srgbClr val="0563C1"/>
                          </a:solidFill>
                          <a:effectLst/>
                          <a:latin typeface="Calibri" panose="020F0502020204030204" pitchFamily="34" charset="0"/>
                          <a:hlinkClick r:id="rId6"/>
                        </a:rPr>
                        <a:t>https://www.keikyu-ad.co.jp/media</a:t>
                      </a:r>
                      <a:endParaRPr lang="en-US" sz="1100" b="0" i="0" u="sng" strike="noStrike">
                        <a:solidFill>
                          <a:srgbClr val="0563C1"/>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616281644"/>
                  </a:ext>
                </a:extLst>
              </a:tr>
              <a:tr h="248556">
                <a:tc>
                  <a:txBody>
                    <a:bodyPr/>
                    <a:lstStyle/>
                    <a:p>
                      <a:pPr algn="l" fontAlgn="b"/>
                      <a:r>
                        <a:rPr lang="en-US" sz="1100" b="0" i="0" u="none" strike="noStrike">
                          <a:solidFill>
                            <a:srgbClr val="000000"/>
                          </a:solidFill>
                          <a:effectLst/>
                          <a:latin typeface="Calibri" panose="020F0502020204030204" pitchFamily="34" charset="0"/>
                        </a:rPr>
                        <a:t>Liveboard（NTT Docomo x Dentsu)</a:t>
                      </a:r>
                    </a:p>
                  </a:txBody>
                  <a:tcPr marL="6350" marR="6350" marT="6350" marB="0" anchor="b">
                    <a:lnL>
                      <a:noFill/>
                    </a:lnL>
                    <a:lnR>
                      <a:noFill/>
                    </a:lnR>
                    <a:lnT>
                      <a:noFill/>
                    </a:lnT>
                    <a:lnB>
                      <a:noFill/>
                    </a:lnB>
                  </a:tcPr>
                </a:tc>
                <a:tc>
                  <a:txBody>
                    <a:bodyPr/>
                    <a:lstStyle/>
                    <a:p>
                      <a:pPr algn="l" fontAlgn="b"/>
                      <a:r>
                        <a:rPr lang="ja-JP" altLang="en-US" sz="1100" b="0" i="0" u="none" strike="noStrike">
                          <a:solidFill>
                            <a:srgbClr val="000000"/>
                          </a:solidFill>
                          <a:effectLst/>
                          <a:latin typeface="Calibri" panose="020F0502020204030204" pitchFamily="34" charset="0"/>
                        </a:rPr>
                        <a:t>ライブボード</a:t>
                      </a:r>
                    </a:p>
                  </a:txBody>
                  <a:tcPr marL="6350" marR="6350" marT="6350" marB="0" anchor="b">
                    <a:lnL>
                      <a:noFill/>
                    </a:lnL>
                    <a:lnR>
                      <a:noFill/>
                    </a:lnR>
                    <a:lnT>
                      <a:noFill/>
                    </a:lnT>
                    <a:lnB>
                      <a:noFill/>
                    </a:lnB>
                  </a:tcPr>
                </a:tc>
                <a:tc>
                  <a:txBody>
                    <a:bodyPr/>
                    <a:lstStyle/>
                    <a:p>
                      <a:pPr algn="l" fontAlgn="b"/>
                      <a:r>
                        <a:rPr lang="en-US" sz="1100" b="0" i="0" u="sng" strike="noStrike" dirty="0">
                          <a:solidFill>
                            <a:srgbClr val="0563C1"/>
                          </a:solidFill>
                          <a:effectLst/>
                          <a:latin typeface="Calibri" panose="020F0502020204030204" pitchFamily="34" charset="0"/>
                        </a:rPr>
                        <a:t>https://liveboard.co.jp/en/vision/</a:t>
                      </a:r>
                    </a:p>
                  </a:txBody>
                  <a:tcPr marL="6350" marR="6350" marT="6350" marB="0" anchor="b">
                    <a:lnL>
                      <a:noFill/>
                    </a:lnL>
                    <a:lnR>
                      <a:noFill/>
                    </a:lnR>
                    <a:lnT>
                      <a:noFill/>
                    </a:lnT>
                    <a:lnB>
                      <a:noFill/>
                    </a:lnB>
                  </a:tcPr>
                </a:tc>
                <a:extLst>
                  <a:ext uri="{0D108BD9-81ED-4DB2-BD59-A6C34878D82A}">
                    <a16:rowId xmlns:a16="http://schemas.microsoft.com/office/drawing/2014/main" val="3883905662"/>
                  </a:ext>
                </a:extLst>
              </a:tr>
              <a:tr h="461115">
                <a:tc>
                  <a:txBody>
                    <a:bodyPr/>
                    <a:lstStyle/>
                    <a:p>
                      <a:pPr algn="l" fontAlgn="b"/>
                      <a:r>
                        <a:rPr lang="en-US" sz="1100" b="0" i="0" u="none" strike="noStrike" dirty="0">
                          <a:solidFill>
                            <a:srgbClr val="000000"/>
                          </a:solidFill>
                          <a:effectLst/>
                          <a:latin typeface="Calibri" panose="020F0502020204030204" pitchFamily="34" charset="0"/>
                        </a:rPr>
                        <a:t>JR West Media Guide</a:t>
                      </a:r>
                    </a:p>
                  </a:txBody>
                  <a:tcPr marL="6350" marR="6350" marT="635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JR</a:t>
                      </a:r>
                      <a:r>
                        <a:rPr lang="ja-JP" altLang="en-US" sz="1100" b="0" i="0" u="none" strike="noStrike" dirty="0">
                          <a:solidFill>
                            <a:srgbClr val="000000"/>
                          </a:solidFill>
                          <a:effectLst/>
                          <a:latin typeface="Calibri" panose="020F0502020204030204" pitchFamily="34" charset="0"/>
                        </a:rPr>
                        <a:t>西日本交通広告</a:t>
                      </a:r>
                    </a:p>
                  </a:txBody>
                  <a:tcPr marL="6350" marR="6350" marT="6350" marB="0" anchor="b">
                    <a:lnL>
                      <a:noFill/>
                    </a:lnL>
                    <a:lnR>
                      <a:noFill/>
                    </a:lnR>
                    <a:lnT>
                      <a:noFill/>
                    </a:lnT>
                    <a:lnB>
                      <a:noFill/>
                    </a:lnB>
                  </a:tcPr>
                </a:tc>
                <a:tc>
                  <a:txBody>
                    <a:bodyPr/>
                    <a:lstStyle/>
                    <a:p>
                      <a:pPr algn="l" fontAlgn="b"/>
                      <a:r>
                        <a:rPr lang="en-US" sz="1100" b="0" i="0" u="sng" strike="noStrike" dirty="0">
                          <a:solidFill>
                            <a:srgbClr val="0563C1"/>
                          </a:solidFill>
                          <a:effectLst/>
                          <a:latin typeface="Calibri" panose="020F0502020204030204" pitchFamily="34" charset="0"/>
                          <a:hlinkClick r:id="rId7"/>
                        </a:rPr>
                        <a:t>https://www.jcomm.co.jp/transit/price/media_guide/2021/pdf/mg_all.pdf</a:t>
                      </a:r>
                      <a:endParaRPr lang="en-US" sz="1100" b="0" i="0" u="sng" strike="noStrike" dirty="0">
                        <a:solidFill>
                          <a:srgbClr val="0563C1"/>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737500170"/>
                  </a:ext>
                </a:extLst>
              </a:tr>
              <a:tr h="248556">
                <a:tc>
                  <a:txBody>
                    <a:bodyPr/>
                    <a:lstStyle/>
                    <a:p>
                      <a:pPr algn="l" fontAlgn="b"/>
                      <a:r>
                        <a:rPr lang="en-US" sz="1100" b="0" i="0" u="none" strike="noStrike">
                          <a:solidFill>
                            <a:srgbClr val="000000"/>
                          </a:solidFill>
                          <a:effectLst/>
                          <a:latin typeface="Calibri" panose="020F0502020204030204" pitchFamily="34" charset="0"/>
                        </a:rPr>
                        <a:t>Narita Airport Media Guide</a:t>
                      </a:r>
                    </a:p>
                  </a:txBody>
                  <a:tcPr marL="6350" marR="6350" marT="6350" marB="0" anchor="b">
                    <a:lnL>
                      <a:noFill/>
                    </a:lnL>
                    <a:lnR>
                      <a:noFill/>
                    </a:lnR>
                    <a:lnT>
                      <a:noFill/>
                    </a:lnT>
                    <a:lnB>
                      <a:noFill/>
                    </a:lnB>
                  </a:tcPr>
                </a:tc>
                <a:tc>
                  <a:txBody>
                    <a:bodyPr/>
                    <a:lstStyle/>
                    <a:p>
                      <a:pPr algn="l" fontAlgn="b"/>
                      <a:r>
                        <a:rPr lang="ja-JP" altLang="en-US" sz="1100" b="0" i="0" u="none" strike="noStrike">
                          <a:solidFill>
                            <a:srgbClr val="000000"/>
                          </a:solidFill>
                          <a:effectLst/>
                          <a:latin typeface="Calibri" panose="020F0502020204030204" pitchFamily="34" charset="0"/>
                        </a:rPr>
                        <a:t>成田空港メディアガイド</a:t>
                      </a:r>
                    </a:p>
                  </a:txBody>
                  <a:tcPr marL="6350" marR="6350" marT="6350" marB="0" anchor="b">
                    <a:lnL>
                      <a:noFill/>
                    </a:lnL>
                    <a:lnR>
                      <a:noFill/>
                    </a:lnR>
                    <a:lnT>
                      <a:noFill/>
                    </a:lnT>
                    <a:lnB>
                      <a:noFill/>
                    </a:lnB>
                  </a:tcPr>
                </a:tc>
                <a:tc>
                  <a:txBody>
                    <a:bodyPr/>
                    <a:lstStyle/>
                    <a:p>
                      <a:pPr algn="l" fontAlgn="b"/>
                      <a:r>
                        <a:rPr lang="en-US" sz="1100" b="0" i="0" u="sng" strike="noStrike">
                          <a:solidFill>
                            <a:srgbClr val="0563C1"/>
                          </a:solidFill>
                          <a:effectLst/>
                          <a:latin typeface="Calibri" panose="020F0502020204030204" pitchFamily="34" charset="0"/>
                          <a:hlinkClick r:id="rId8"/>
                        </a:rPr>
                        <a:t>https://www.gpa-net.co.jp/ja/ads-promotion/</a:t>
                      </a:r>
                      <a:endParaRPr lang="en-US" sz="1100" b="0" i="0" u="sng" strike="noStrike">
                        <a:solidFill>
                          <a:srgbClr val="0563C1"/>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88286047"/>
                  </a:ext>
                </a:extLst>
              </a:tr>
              <a:tr h="248556">
                <a:tc>
                  <a:txBody>
                    <a:bodyPr/>
                    <a:lstStyle/>
                    <a:p>
                      <a:pPr algn="l" fontAlgn="b"/>
                      <a:r>
                        <a:rPr lang="en-US" sz="1100" b="0" i="0" u="none" strike="noStrike">
                          <a:solidFill>
                            <a:srgbClr val="000000"/>
                          </a:solidFill>
                          <a:effectLst/>
                          <a:latin typeface="Calibri" panose="020F0502020204030204" pitchFamily="34" charset="0"/>
                        </a:rPr>
                        <a:t>OriCom</a:t>
                      </a:r>
                    </a:p>
                  </a:txBody>
                  <a:tcPr marL="6350" marR="6350" marT="6350" marB="0" anchor="b">
                    <a:lnL>
                      <a:noFill/>
                    </a:lnL>
                    <a:lnR>
                      <a:noFill/>
                    </a:lnR>
                    <a:lnT>
                      <a:noFill/>
                    </a:lnT>
                    <a:lnB>
                      <a:noFill/>
                    </a:lnB>
                  </a:tcPr>
                </a:tc>
                <a:tc>
                  <a:txBody>
                    <a:bodyPr/>
                    <a:lstStyle/>
                    <a:p>
                      <a:pPr algn="l" fontAlgn="b"/>
                      <a:r>
                        <a:rPr lang="ja-JP" altLang="en-US" sz="1100" b="0" i="0" u="none" strike="noStrike">
                          <a:solidFill>
                            <a:srgbClr val="000000"/>
                          </a:solidFill>
                          <a:effectLst/>
                          <a:latin typeface="Calibri" panose="020F0502020204030204" pitchFamily="34" charset="0"/>
                        </a:rPr>
                        <a:t>オリコム</a:t>
                      </a:r>
                    </a:p>
                  </a:txBody>
                  <a:tcPr marL="6350" marR="6350" marT="6350" marB="0" anchor="b">
                    <a:lnL>
                      <a:noFill/>
                    </a:lnL>
                    <a:lnR>
                      <a:noFill/>
                    </a:lnR>
                    <a:lnT>
                      <a:noFill/>
                    </a:lnT>
                    <a:lnB>
                      <a:noFill/>
                    </a:lnB>
                  </a:tcPr>
                </a:tc>
                <a:tc>
                  <a:txBody>
                    <a:bodyPr/>
                    <a:lstStyle/>
                    <a:p>
                      <a:pPr algn="l" fontAlgn="b"/>
                      <a:r>
                        <a:rPr lang="en-US" sz="1100" b="0" i="0" u="sng" strike="noStrike" dirty="0">
                          <a:solidFill>
                            <a:srgbClr val="0563C1"/>
                          </a:solidFill>
                          <a:effectLst/>
                          <a:latin typeface="Calibri" panose="020F0502020204030204" pitchFamily="34" charset="0"/>
                          <a:hlinkClick r:id="rId9"/>
                        </a:rPr>
                        <a:t>https://www.oricom.co.jp/special/ryokin/</a:t>
                      </a:r>
                      <a:endParaRPr lang="en-US" sz="1100" b="0" i="0" u="sng" strike="noStrike" dirty="0">
                        <a:solidFill>
                          <a:srgbClr val="0563C1"/>
                        </a:solidFill>
                        <a:effectLst/>
                        <a:latin typeface="Calibri" panose="020F0502020204030204" pitchFamily="34" charset="0"/>
                      </a:endParaRPr>
                    </a:p>
                  </a:txBody>
                  <a:tcPr marL="6350" marR="6350" marT="6350" marB="0" anchor="b">
                    <a:lnL>
                      <a:noFill/>
                    </a:lnL>
                    <a:lnR>
                      <a:noFill/>
                    </a:lnR>
                    <a:lnT>
                      <a:noFill/>
                    </a:lnT>
                    <a:lnB>
                      <a:noFill/>
                    </a:lnB>
                  </a:tcPr>
                </a:tc>
                <a:extLst>
                  <a:ext uri="{0D108BD9-81ED-4DB2-BD59-A6C34878D82A}">
                    <a16:rowId xmlns:a16="http://schemas.microsoft.com/office/drawing/2014/main" val="3941266324"/>
                  </a:ext>
                </a:extLst>
              </a:tr>
            </a:tbl>
          </a:graphicData>
        </a:graphic>
      </p:graphicFrame>
    </p:spTree>
    <p:extLst>
      <p:ext uri="{BB962C8B-B14F-4D97-AF65-F5344CB8AC3E}">
        <p14:creationId xmlns:p14="http://schemas.microsoft.com/office/powerpoint/2010/main" val="2582764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53"/>
          <p:cNvPicPr preferRelativeResize="0"/>
          <p:nvPr/>
        </p:nvPicPr>
        <p:blipFill>
          <a:blip r:embed="rId3">
            <a:alphaModFix/>
          </a:blip>
          <a:stretch>
            <a:fillRect/>
          </a:stretch>
        </p:blipFill>
        <p:spPr>
          <a:xfrm>
            <a:off x="7219700" y="247325"/>
            <a:ext cx="1683047" cy="379300"/>
          </a:xfrm>
          <a:prstGeom prst="rect">
            <a:avLst/>
          </a:prstGeom>
          <a:noFill/>
          <a:ln>
            <a:noFill/>
          </a:ln>
        </p:spPr>
      </p:pic>
      <p:cxnSp>
        <p:nvCxnSpPr>
          <p:cNvPr id="276" name="Google Shape;276;p53"/>
          <p:cNvCxnSpPr/>
          <p:nvPr/>
        </p:nvCxnSpPr>
        <p:spPr>
          <a:xfrm>
            <a:off x="369533" y="697270"/>
            <a:ext cx="6659100" cy="0"/>
          </a:xfrm>
          <a:prstGeom prst="straightConnector1">
            <a:avLst/>
          </a:prstGeom>
          <a:noFill/>
          <a:ln w="9525" cap="flat" cmpd="sng">
            <a:solidFill>
              <a:schemeClr val="dk2"/>
            </a:solidFill>
            <a:prstDash val="solid"/>
            <a:round/>
            <a:headEnd type="none" w="med" len="med"/>
            <a:tailEnd type="none" w="med" len="med"/>
          </a:ln>
        </p:spPr>
      </p:cxnSp>
      <p:sp>
        <p:nvSpPr>
          <p:cNvPr id="7" name="Google Shape;277;p53">
            <a:extLst>
              <a:ext uri="{FF2B5EF4-FFF2-40B4-BE49-F238E27FC236}">
                <a16:creationId xmlns:a16="http://schemas.microsoft.com/office/drawing/2014/main" id="{CA99DB10-0269-4123-A300-4FED8D60D4C0}"/>
              </a:ext>
            </a:extLst>
          </p:cNvPr>
          <p:cNvSpPr txBox="1"/>
          <p:nvPr/>
        </p:nvSpPr>
        <p:spPr>
          <a:xfrm>
            <a:off x="410075" y="69800"/>
            <a:ext cx="6667200" cy="556823"/>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SzPts val="1100"/>
              <a:buNone/>
            </a:pPr>
            <a:r>
              <a:rPr lang="en-US" sz="2400" dirty="0">
                <a:solidFill>
                  <a:schemeClr val="dk1"/>
                </a:solidFill>
              </a:rPr>
              <a:t>Pricing of OOH Campaigns</a:t>
            </a:r>
            <a:endParaRPr sz="2400" dirty="0">
              <a:solidFill>
                <a:schemeClr val="dk1"/>
              </a:solidFill>
            </a:endParaRPr>
          </a:p>
        </p:txBody>
      </p:sp>
      <p:sp>
        <p:nvSpPr>
          <p:cNvPr id="8" name="TextBox 7">
            <a:extLst>
              <a:ext uri="{FF2B5EF4-FFF2-40B4-BE49-F238E27FC236}">
                <a16:creationId xmlns:a16="http://schemas.microsoft.com/office/drawing/2014/main" id="{C826E633-9190-4C6B-ADC5-2E37235F78AD}"/>
              </a:ext>
            </a:extLst>
          </p:cNvPr>
          <p:cNvSpPr txBox="1"/>
          <p:nvPr/>
        </p:nvSpPr>
        <p:spPr>
          <a:xfrm>
            <a:off x="298682" y="821920"/>
            <a:ext cx="8604065" cy="523220"/>
          </a:xfrm>
          <a:prstGeom prst="rect">
            <a:avLst/>
          </a:prstGeom>
          <a:noFill/>
        </p:spPr>
        <p:txBody>
          <a:bodyPr wrap="square" rtlCol="0">
            <a:spAutoFit/>
          </a:bodyPr>
          <a:lstStyle/>
          <a:p>
            <a:r>
              <a:rPr lang="en-US" dirty="0"/>
              <a:t>Price of the OOH campaigns depends on many different conditions. There is no one-size-fits all pricing: </a:t>
            </a:r>
          </a:p>
          <a:p>
            <a:pPr marL="342900" indent="-342900">
              <a:buAutoNum type="arabicParenR"/>
            </a:pPr>
            <a:r>
              <a:rPr lang="en-US" b="1" dirty="0"/>
              <a:t>Location 2) Duration of placement 3) Size of the ad 4) Type of OOH etc. </a:t>
            </a:r>
          </a:p>
        </p:txBody>
      </p:sp>
      <p:sp>
        <p:nvSpPr>
          <p:cNvPr id="17" name="TextBox 16">
            <a:extLst>
              <a:ext uri="{FF2B5EF4-FFF2-40B4-BE49-F238E27FC236}">
                <a16:creationId xmlns:a16="http://schemas.microsoft.com/office/drawing/2014/main" id="{D7516CF2-6D6E-4954-A5E0-650F9DB3A5CC}"/>
              </a:ext>
            </a:extLst>
          </p:cNvPr>
          <p:cNvSpPr txBox="1"/>
          <p:nvPr/>
        </p:nvSpPr>
        <p:spPr>
          <a:xfrm>
            <a:off x="2300261" y="4751103"/>
            <a:ext cx="4467650" cy="461665"/>
          </a:xfrm>
          <a:prstGeom prst="rect">
            <a:avLst/>
          </a:prstGeom>
          <a:noFill/>
        </p:spPr>
        <p:txBody>
          <a:bodyPr wrap="square">
            <a:spAutoFit/>
          </a:bodyPr>
          <a:lstStyle/>
          <a:p>
            <a:r>
              <a:rPr lang="en-US" sz="800" i="1" dirty="0">
                <a:hlinkClick r:id="rId4"/>
              </a:rPr>
              <a:t>https://www.gentosha-mc.com/column/dertail265/</a:t>
            </a:r>
            <a:endParaRPr lang="en-US" sz="800" i="1" dirty="0"/>
          </a:p>
          <a:p>
            <a:r>
              <a:rPr lang="en-US" sz="800" i="1" dirty="0">
                <a:hlinkClick r:id="rId5"/>
              </a:rPr>
              <a:t>https://www.koutsu-navi.com/search/station/poster/poster_jr.html#poster01</a:t>
            </a:r>
            <a:endParaRPr lang="en-US" sz="800" i="1" dirty="0"/>
          </a:p>
          <a:p>
            <a:endParaRPr lang="en-US" sz="800" i="1" dirty="0"/>
          </a:p>
        </p:txBody>
      </p:sp>
      <p:graphicFrame>
        <p:nvGraphicFramePr>
          <p:cNvPr id="9" name="Table 9">
            <a:extLst>
              <a:ext uri="{FF2B5EF4-FFF2-40B4-BE49-F238E27FC236}">
                <a16:creationId xmlns:a16="http://schemas.microsoft.com/office/drawing/2014/main" id="{8C619C65-2E14-4E09-8718-9D38A937BFC5}"/>
              </a:ext>
            </a:extLst>
          </p:cNvPr>
          <p:cNvGraphicFramePr>
            <a:graphicFrameLocks noGrp="1"/>
          </p:cNvGraphicFramePr>
          <p:nvPr>
            <p:extLst>
              <p:ext uri="{D42A27DB-BD31-4B8C-83A1-F6EECF244321}">
                <p14:modId xmlns:p14="http://schemas.microsoft.com/office/powerpoint/2010/main" val="2521218849"/>
              </p:ext>
            </p:extLst>
          </p:nvPr>
        </p:nvGraphicFramePr>
        <p:xfrm>
          <a:off x="298682" y="3088352"/>
          <a:ext cx="3992143" cy="1365272"/>
        </p:xfrm>
        <a:graphic>
          <a:graphicData uri="http://schemas.openxmlformats.org/drawingml/2006/table">
            <a:tbl>
              <a:tblPr firstRow="1">
                <a:tableStyleId>{073A0DAA-6AF3-43AB-8588-CEC1D06C72B9}</a:tableStyleId>
              </a:tblPr>
              <a:tblGrid>
                <a:gridCol w="769798">
                  <a:extLst>
                    <a:ext uri="{9D8B030D-6E8A-4147-A177-3AD203B41FA5}">
                      <a16:colId xmlns:a16="http://schemas.microsoft.com/office/drawing/2014/main" val="3305633023"/>
                    </a:ext>
                  </a:extLst>
                </a:gridCol>
                <a:gridCol w="528444">
                  <a:extLst>
                    <a:ext uri="{9D8B030D-6E8A-4147-A177-3AD203B41FA5}">
                      <a16:colId xmlns:a16="http://schemas.microsoft.com/office/drawing/2014/main" val="3212968802"/>
                    </a:ext>
                  </a:extLst>
                </a:gridCol>
                <a:gridCol w="706514">
                  <a:extLst>
                    <a:ext uri="{9D8B030D-6E8A-4147-A177-3AD203B41FA5}">
                      <a16:colId xmlns:a16="http://schemas.microsoft.com/office/drawing/2014/main" val="4201506127"/>
                    </a:ext>
                  </a:extLst>
                </a:gridCol>
                <a:gridCol w="441084">
                  <a:extLst>
                    <a:ext uri="{9D8B030D-6E8A-4147-A177-3AD203B41FA5}">
                      <a16:colId xmlns:a16="http://schemas.microsoft.com/office/drawing/2014/main" val="2528071006"/>
                    </a:ext>
                  </a:extLst>
                </a:gridCol>
                <a:gridCol w="1546303">
                  <a:extLst>
                    <a:ext uri="{9D8B030D-6E8A-4147-A177-3AD203B41FA5}">
                      <a16:colId xmlns:a16="http://schemas.microsoft.com/office/drawing/2014/main" val="1353619730"/>
                    </a:ext>
                  </a:extLst>
                </a:gridCol>
              </a:tblGrid>
              <a:tr h="198857">
                <a:tc>
                  <a:txBody>
                    <a:bodyPr/>
                    <a:lstStyle/>
                    <a:p>
                      <a:r>
                        <a:rPr lang="en-US" sz="700" dirty="0"/>
                        <a:t>Name</a:t>
                      </a:r>
                    </a:p>
                  </a:txBody>
                  <a:tcPr/>
                </a:tc>
                <a:tc>
                  <a:txBody>
                    <a:bodyPr/>
                    <a:lstStyle/>
                    <a:p>
                      <a:r>
                        <a:rPr lang="en-US" sz="700" dirty="0"/>
                        <a:t>City</a:t>
                      </a:r>
                    </a:p>
                  </a:txBody>
                  <a:tcPr/>
                </a:tc>
                <a:tc>
                  <a:txBody>
                    <a:bodyPr/>
                    <a:lstStyle/>
                    <a:p>
                      <a:r>
                        <a:rPr lang="en-US" sz="700" dirty="0"/>
                        <a:t>Price</a:t>
                      </a:r>
                    </a:p>
                  </a:txBody>
                  <a:tcPr/>
                </a:tc>
                <a:tc>
                  <a:txBody>
                    <a:bodyPr/>
                    <a:lstStyle/>
                    <a:p>
                      <a:r>
                        <a:rPr lang="en-US" sz="700" dirty="0"/>
                        <a:t>Days</a:t>
                      </a:r>
                    </a:p>
                  </a:txBody>
                  <a:tcPr/>
                </a:tc>
                <a:tc>
                  <a:txBody>
                    <a:bodyPr/>
                    <a:lstStyle/>
                    <a:p>
                      <a:r>
                        <a:rPr lang="en-US" sz="700" dirty="0"/>
                        <a:t>Frequency</a:t>
                      </a:r>
                    </a:p>
                  </a:txBody>
                  <a:tcPr/>
                </a:tc>
                <a:extLst>
                  <a:ext uri="{0D108BD9-81ED-4DB2-BD59-A6C34878D82A}">
                    <a16:rowId xmlns:a16="http://schemas.microsoft.com/office/drawing/2014/main" val="2076152354"/>
                  </a:ext>
                </a:extLst>
              </a:tr>
              <a:tr h="194858">
                <a:tc>
                  <a:txBody>
                    <a:bodyPr/>
                    <a:lstStyle/>
                    <a:p>
                      <a:r>
                        <a:rPr lang="en-US" sz="700" dirty="0"/>
                        <a:t>Studio Alta</a:t>
                      </a:r>
                    </a:p>
                  </a:txBody>
                  <a:tcPr/>
                </a:tc>
                <a:tc>
                  <a:txBody>
                    <a:bodyPr/>
                    <a:lstStyle/>
                    <a:p>
                      <a:r>
                        <a:rPr lang="en-US" sz="700" dirty="0"/>
                        <a:t>Shinjuku</a:t>
                      </a:r>
                    </a:p>
                  </a:txBody>
                  <a:tcPr/>
                </a:tc>
                <a:tc>
                  <a:txBody>
                    <a:bodyPr/>
                    <a:lstStyle/>
                    <a:p>
                      <a:r>
                        <a:rPr lang="ja-JP" altLang="en-US" sz="700" dirty="0"/>
                        <a:t>￥</a:t>
                      </a:r>
                      <a:r>
                        <a:rPr lang="en-US" sz="700" dirty="0"/>
                        <a:t>600,000</a:t>
                      </a:r>
                    </a:p>
                  </a:txBody>
                  <a:tcPr/>
                </a:tc>
                <a:tc>
                  <a:txBody>
                    <a:bodyPr/>
                    <a:lstStyle/>
                    <a:p>
                      <a:r>
                        <a:rPr lang="en-US" sz="700" dirty="0"/>
                        <a:t>7</a:t>
                      </a:r>
                    </a:p>
                  </a:txBody>
                  <a:tcPr/>
                </a:tc>
                <a:tc>
                  <a:txBody>
                    <a:bodyPr/>
                    <a:lstStyle/>
                    <a:p>
                      <a:r>
                        <a:rPr lang="en-US" altLang="ja-JP" sz="700" dirty="0"/>
                        <a:t>15 sec X broadcast 28</a:t>
                      </a:r>
                      <a:r>
                        <a:rPr lang="ja-JP" altLang="en-US" sz="700" dirty="0"/>
                        <a:t> </a:t>
                      </a:r>
                      <a:r>
                        <a:rPr lang="en-US" altLang="ja-JP" sz="700" dirty="0"/>
                        <a:t>times</a:t>
                      </a:r>
                      <a:endParaRPr lang="en-US" sz="700" dirty="0"/>
                    </a:p>
                  </a:txBody>
                  <a:tcPr/>
                </a:tc>
                <a:extLst>
                  <a:ext uri="{0D108BD9-81ED-4DB2-BD59-A6C34878D82A}">
                    <a16:rowId xmlns:a16="http://schemas.microsoft.com/office/drawing/2014/main" val="1181993490"/>
                  </a:ext>
                </a:extLst>
              </a:tr>
              <a:tr h="322765">
                <a:tc>
                  <a:txBody>
                    <a:bodyPr/>
                    <a:lstStyle/>
                    <a:p>
                      <a:r>
                        <a:rPr lang="en-US" sz="700" dirty="0"/>
                        <a:t>YUNIKA VISION</a:t>
                      </a:r>
                    </a:p>
                  </a:txBody>
                  <a:tcPr/>
                </a:tc>
                <a:tc>
                  <a:txBody>
                    <a:bodyPr/>
                    <a:lstStyle/>
                    <a:p>
                      <a:r>
                        <a:rPr lang="en-US" sz="700" dirty="0"/>
                        <a:t>Shibuya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700" dirty="0"/>
                        <a:t>￥</a:t>
                      </a:r>
                      <a:r>
                        <a:rPr lang="en-US" altLang="ja-JP" sz="700" dirty="0"/>
                        <a:t>5</a:t>
                      </a:r>
                      <a:r>
                        <a:rPr lang="en-US" sz="700" dirty="0"/>
                        <a:t>00,000</a:t>
                      </a:r>
                    </a:p>
                    <a:p>
                      <a:endParaRPr lang="en-US" sz="700" dirty="0"/>
                    </a:p>
                  </a:txBody>
                  <a:tcPr/>
                </a:tc>
                <a:tc>
                  <a:txBody>
                    <a:bodyPr/>
                    <a:lstStyle/>
                    <a:p>
                      <a:r>
                        <a:rPr lang="en-US" sz="700" dirty="0"/>
                        <a:t>7</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700" dirty="0"/>
                        <a:t>15 sec X broadcast 36</a:t>
                      </a:r>
                      <a:r>
                        <a:rPr lang="ja-JP" altLang="en-US" sz="700" dirty="0"/>
                        <a:t> </a:t>
                      </a:r>
                      <a:r>
                        <a:rPr lang="en-US" altLang="ja-JP" sz="700" dirty="0"/>
                        <a:t>times</a:t>
                      </a:r>
                      <a:endParaRPr lang="en-US" sz="700" dirty="0"/>
                    </a:p>
                    <a:p>
                      <a:endParaRPr lang="en-US" sz="700" dirty="0"/>
                    </a:p>
                  </a:txBody>
                  <a:tcPr/>
                </a:tc>
                <a:extLst>
                  <a:ext uri="{0D108BD9-81ED-4DB2-BD59-A6C34878D82A}">
                    <a16:rowId xmlns:a16="http://schemas.microsoft.com/office/drawing/2014/main" val="744184668"/>
                  </a:ext>
                </a:extLst>
              </a:tr>
              <a:tr h="322765">
                <a:tc>
                  <a:txBody>
                    <a:bodyPr/>
                    <a:lstStyle/>
                    <a:p>
                      <a:r>
                        <a:rPr lang="en-US" sz="700" dirty="0"/>
                        <a:t>Q’s Eye</a:t>
                      </a:r>
                    </a:p>
                  </a:txBody>
                  <a:tcPr/>
                </a:tc>
                <a:tc>
                  <a:txBody>
                    <a:bodyPr/>
                    <a:lstStyle/>
                    <a:p>
                      <a:r>
                        <a:rPr lang="en-US" sz="700" dirty="0"/>
                        <a:t>Shibuya</a:t>
                      </a:r>
                    </a:p>
                  </a:txBody>
                  <a:tcPr/>
                </a:tc>
                <a:tc>
                  <a:txBody>
                    <a:bodyPr/>
                    <a:lstStyle/>
                    <a:p>
                      <a:r>
                        <a:rPr lang="ja-JP" altLang="en-US" sz="700" dirty="0"/>
                        <a:t>￥</a:t>
                      </a:r>
                      <a:r>
                        <a:rPr lang="en-US" altLang="ja-JP" sz="700" dirty="0"/>
                        <a:t>500,000</a:t>
                      </a:r>
                      <a:endParaRPr lang="en-US" sz="700" dirty="0"/>
                    </a:p>
                  </a:txBody>
                  <a:tcPr/>
                </a:tc>
                <a:tc>
                  <a:txBody>
                    <a:bodyPr/>
                    <a:lstStyle/>
                    <a:p>
                      <a:r>
                        <a:rPr lang="en-US" sz="700" dirty="0"/>
                        <a:t>7</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700" dirty="0"/>
                        <a:t>15 sec X broadcast 30</a:t>
                      </a:r>
                      <a:r>
                        <a:rPr lang="ja-JP" altLang="en-US" sz="700" dirty="0"/>
                        <a:t> </a:t>
                      </a:r>
                      <a:r>
                        <a:rPr lang="en-US" altLang="ja-JP" sz="700" dirty="0"/>
                        <a:t>times</a:t>
                      </a:r>
                      <a:endParaRPr lang="en-US" sz="700" dirty="0"/>
                    </a:p>
                    <a:p>
                      <a:endParaRPr lang="en-US" sz="700" dirty="0"/>
                    </a:p>
                  </a:txBody>
                  <a:tcPr/>
                </a:tc>
                <a:extLst>
                  <a:ext uri="{0D108BD9-81ED-4DB2-BD59-A6C34878D82A}">
                    <a16:rowId xmlns:a16="http://schemas.microsoft.com/office/drawing/2014/main" val="2520216143"/>
                  </a:ext>
                </a:extLst>
              </a:tr>
              <a:tr h="322765">
                <a:tc>
                  <a:txBody>
                    <a:bodyPr/>
                    <a:lstStyle/>
                    <a:p>
                      <a:r>
                        <a:rPr lang="en-US" sz="700" dirty="0"/>
                        <a:t>109 Forum Vision</a:t>
                      </a:r>
                    </a:p>
                  </a:txBody>
                  <a:tcPr/>
                </a:tc>
                <a:tc>
                  <a:txBody>
                    <a:bodyPr/>
                    <a:lstStyle/>
                    <a:p>
                      <a:r>
                        <a:rPr lang="en-US" sz="700" dirty="0"/>
                        <a:t>Shibuya</a:t>
                      </a:r>
                    </a:p>
                  </a:txBody>
                  <a:tcPr/>
                </a:tc>
                <a:tc>
                  <a:txBody>
                    <a:bodyPr/>
                    <a:lstStyle/>
                    <a:p>
                      <a:r>
                        <a:rPr lang="ja-JP" altLang="en-US" sz="700" dirty="0"/>
                        <a:t>￥</a:t>
                      </a:r>
                      <a:r>
                        <a:rPr lang="en-US" altLang="ja-JP" sz="700" dirty="0"/>
                        <a:t>399,000</a:t>
                      </a:r>
                      <a:endParaRPr lang="en-US" sz="7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t>7</a:t>
                      </a:r>
                    </a:p>
                    <a:p>
                      <a:endParaRPr lang="en-US" sz="7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700" dirty="0"/>
                        <a:t>15 sec X broadcast 30</a:t>
                      </a:r>
                      <a:r>
                        <a:rPr lang="ja-JP" altLang="en-US" sz="700" dirty="0"/>
                        <a:t> </a:t>
                      </a:r>
                      <a:r>
                        <a:rPr lang="en-US" altLang="ja-JP" sz="700" dirty="0"/>
                        <a:t>times</a:t>
                      </a:r>
                      <a:endParaRPr lang="en-US" sz="700" dirty="0"/>
                    </a:p>
                    <a:p>
                      <a:endParaRPr lang="en-US" sz="700" dirty="0"/>
                    </a:p>
                  </a:txBody>
                  <a:tcPr/>
                </a:tc>
                <a:extLst>
                  <a:ext uri="{0D108BD9-81ED-4DB2-BD59-A6C34878D82A}">
                    <a16:rowId xmlns:a16="http://schemas.microsoft.com/office/drawing/2014/main" val="901079698"/>
                  </a:ext>
                </a:extLst>
              </a:tr>
            </a:tbl>
          </a:graphicData>
        </a:graphic>
      </p:graphicFrame>
      <p:pic>
        <p:nvPicPr>
          <p:cNvPr id="4098" name="Picture 2">
            <a:extLst>
              <a:ext uri="{FF2B5EF4-FFF2-40B4-BE49-F238E27FC236}">
                <a16:creationId xmlns:a16="http://schemas.microsoft.com/office/drawing/2014/main" id="{908ECB79-D7AE-46E7-A240-FE6ECA16DD5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814" t="9651"/>
          <a:stretch/>
        </p:blipFill>
        <p:spPr bwMode="auto">
          <a:xfrm>
            <a:off x="160371" y="1746993"/>
            <a:ext cx="1136271" cy="12483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text, sky, outdoor, building&#10;&#10;Description automatically generated">
            <a:extLst>
              <a:ext uri="{FF2B5EF4-FFF2-40B4-BE49-F238E27FC236}">
                <a16:creationId xmlns:a16="http://schemas.microsoft.com/office/drawing/2014/main" id="{008DE0A0-8CB4-4E6B-8460-489110841EE5}"/>
              </a:ext>
            </a:extLst>
          </p:cNvPr>
          <p:cNvPicPr>
            <a:picLocks noChangeAspect="1"/>
          </p:cNvPicPr>
          <p:nvPr/>
        </p:nvPicPr>
        <p:blipFill>
          <a:blip r:embed="rId7"/>
          <a:stretch>
            <a:fillRect/>
          </a:stretch>
        </p:blipFill>
        <p:spPr>
          <a:xfrm>
            <a:off x="1321581" y="1835838"/>
            <a:ext cx="1145674" cy="1145674"/>
          </a:xfrm>
          <a:prstGeom prst="rect">
            <a:avLst/>
          </a:prstGeom>
        </p:spPr>
      </p:pic>
      <p:pic>
        <p:nvPicPr>
          <p:cNvPr id="18" name="Picture 17" descr="A crowd of people in a city&#10;&#10;Description automatically generated with low confidence">
            <a:extLst>
              <a:ext uri="{FF2B5EF4-FFF2-40B4-BE49-F238E27FC236}">
                <a16:creationId xmlns:a16="http://schemas.microsoft.com/office/drawing/2014/main" id="{55C00E3E-C84F-44BF-9FF9-CF7F31D86CB8}"/>
              </a:ext>
            </a:extLst>
          </p:cNvPr>
          <p:cNvPicPr>
            <a:picLocks noChangeAspect="1"/>
          </p:cNvPicPr>
          <p:nvPr/>
        </p:nvPicPr>
        <p:blipFill rotWithShape="1">
          <a:blip r:embed="rId8"/>
          <a:srcRect l="18546" r="18346"/>
          <a:stretch/>
        </p:blipFill>
        <p:spPr>
          <a:xfrm>
            <a:off x="2467255" y="1739196"/>
            <a:ext cx="992389" cy="1235550"/>
          </a:xfrm>
          <a:prstGeom prst="rect">
            <a:avLst/>
          </a:prstGeom>
        </p:spPr>
      </p:pic>
      <p:pic>
        <p:nvPicPr>
          <p:cNvPr id="24" name="Picture 23" descr="A picture containing text, outdoor, people, street&#10;&#10;Description automatically generated">
            <a:extLst>
              <a:ext uri="{FF2B5EF4-FFF2-40B4-BE49-F238E27FC236}">
                <a16:creationId xmlns:a16="http://schemas.microsoft.com/office/drawing/2014/main" id="{0E9F7D14-797C-48D8-908C-B998E7B2ABFC}"/>
              </a:ext>
            </a:extLst>
          </p:cNvPr>
          <p:cNvPicPr>
            <a:picLocks noChangeAspect="1"/>
          </p:cNvPicPr>
          <p:nvPr/>
        </p:nvPicPr>
        <p:blipFill>
          <a:blip r:embed="rId9"/>
          <a:stretch>
            <a:fillRect/>
          </a:stretch>
        </p:blipFill>
        <p:spPr>
          <a:xfrm>
            <a:off x="3476693" y="1714106"/>
            <a:ext cx="965529" cy="1289032"/>
          </a:xfrm>
          <a:prstGeom prst="rect">
            <a:avLst/>
          </a:prstGeom>
        </p:spPr>
      </p:pic>
      <p:graphicFrame>
        <p:nvGraphicFramePr>
          <p:cNvPr id="29" name="Table 9">
            <a:extLst>
              <a:ext uri="{FF2B5EF4-FFF2-40B4-BE49-F238E27FC236}">
                <a16:creationId xmlns:a16="http://schemas.microsoft.com/office/drawing/2014/main" id="{5DFB7DAC-BA9E-41B5-8A3A-065C6EB7A56C}"/>
              </a:ext>
            </a:extLst>
          </p:cNvPr>
          <p:cNvGraphicFramePr>
            <a:graphicFrameLocks noGrp="1"/>
          </p:cNvGraphicFramePr>
          <p:nvPr>
            <p:extLst>
              <p:ext uri="{D42A27DB-BD31-4B8C-83A1-F6EECF244321}">
                <p14:modId xmlns:p14="http://schemas.microsoft.com/office/powerpoint/2010/main" val="3869879394"/>
              </p:ext>
            </p:extLst>
          </p:nvPr>
        </p:nvGraphicFramePr>
        <p:xfrm>
          <a:off x="6889122" y="1360400"/>
          <a:ext cx="2084476" cy="1723818"/>
        </p:xfrm>
        <a:graphic>
          <a:graphicData uri="http://schemas.openxmlformats.org/drawingml/2006/table">
            <a:tbl>
              <a:tblPr firstRow="1">
                <a:tableStyleId>{073A0DAA-6AF3-43AB-8588-CEC1D06C72B9}</a:tableStyleId>
              </a:tblPr>
              <a:tblGrid>
                <a:gridCol w="657219">
                  <a:extLst>
                    <a:ext uri="{9D8B030D-6E8A-4147-A177-3AD203B41FA5}">
                      <a16:colId xmlns:a16="http://schemas.microsoft.com/office/drawing/2014/main" val="3212968802"/>
                    </a:ext>
                  </a:extLst>
                </a:gridCol>
                <a:gridCol w="878683">
                  <a:extLst>
                    <a:ext uri="{9D8B030D-6E8A-4147-A177-3AD203B41FA5}">
                      <a16:colId xmlns:a16="http://schemas.microsoft.com/office/drawing/2014/main" val="4201506127"/>
                    </a:ext>
                  </a:extLst>
                </a:gridCol>
                <a:gridCol w="548574">
                  <a:extLst>
                    <a:ext uri="{9D8B030D-6E8A-4147-A177-3AD203B41FA5}">
                      <a16:colId xmlns:a16="http://schemas.microsoft.com/office/drawing/2014/main" val="2528071006"/>
                    </a:ext>
                  </a:extLst>
                </a:gridCol>
              </a:tblGrid>
              <a:tr h="187792">
                <a:tc>
                  <a:txBody>
                    <a:bodyPr/>
                    <a:lstStyle/>
                    <a:p>
                      <a:r>
                        <a:rPr lang="en-US" sz="700" dirty="0"/>
                        <a:t>City</a:t>
                      </a:r>
                    </a:p>
                  </a:txBody>
                  <a:tcPr/>
                </a:tc>
                <a:tc>
                  <a:txBody>
                    <a:bodyPr/>
                    <a:lstStyle/>
                    <a:p>
                      <a:r>
                        <a:rPr lang="en-US" sz="700" dirty="0"/>
                        <a:t>Price</a:t>
                      </a:r>
                    </a:p>
                  </a:txBody>
                  <a:tcPr/>
                </a:tc>
                <a:tc>
                  <a:txBody>
                    <a:bodyPr/>
                    <a:lstStyle/>
                    <a:p>
                      <a:r>
                        <a:rPr lang="en-US" sz="700" dirty="0"/>
                        <a:t>Days</a:t>
                      </a:r>
                    </a:p>
                  </a:txBody>
                  <a:tcPr/>
                </a:tc>
                <a:extLst>
                  <a:ext uri="{0D108BD9-81ED-4DB2-BD59-A6C34878D82A}">
                    <a16:rowId xmlns:a16="http://schemas.microsoft.com/office/drawing/2014/main" val="2076152354"/>
                  </a:ext>
                </a:extLst>
              </a:tr>
              <a:tr h="187792">
                <a:tc>
                  <a:txBody>
                    <a:bodyPr/>
                    <a:lstStyle/>
                    <a:p>
                      <a:r>
                        <a:rPr lang="en-US" sz="700" dirty="0"/>
                        <a:t>Tokyo</a:t>
                      </a:r>
                    </a:p>
                  </a:txBody>
                  <a:tcPr/>
                </a:tc>
                <a:tc>
                  <a:txBody>
                    <a:bodyPr/>
                    <a:lstStyle/>
                    <a:p>
                      <a:r>
                        <a:rPr lang="ja-JP" altLang="en-US" sz="700" dirty="0"/>
                        <a:t>￥</a:t>
                      </a:r>
                      <a:r>
                        <a:rPr lang="en-US" sz="700" dirty="0"/>
                        <a:t>300,000</a:t>
                      </a:r>
                    </a:p>
                  </a:txBody>
                  <a:tcPr/>
                </a:tc>
                <a:tc>
                  <a:txBody>
                    <a:bodyPr/>
                    <a:lstStyle/>
                    <a:p>
                      <a:r>
                        <a:rPr lang="en-US" sz="700" dirty="0"/>
                        <a:t>7</a:t>
                      </a:r>
                    </a:p>
                  </a:txBody>
                  <a:tcPr/>
                </a:tc>
                <a:extLst>
                  <a:ext uri="{0D108BD9-81ED-4DB2-BD59-A6C34878D82A}">
                    <a16:rowId xmlns:a16="http://schemas.microsoft.com/office/drawing/2014/main" val="1181993490"/>
                  </a:ext>
                </a:extLst>
              </a:tr>
              <a:tr h="187792">
                <a:tc>
                  <a:txBody>
                    <a:bodyPr/>
                    <a:lstStyle/>
                    <a:p>
                      <a:r>
                        <a:rPr lang="en-US" sz="700" dirty="0" err="1"/>
                        <a:t>Shinbashi</a:t>
                      </a:r>
                      <a:endParaRPr lang="en-US" sz="7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700" dirty="0"/>
                        <a:t>￥</a:t>
                      </a:r>
                      <a:r>
                        <a:rPr lang="en-US" sz="700" dirty="0"/>
                        <a:t>300,000</a:t>
                      </a:r>
                    </a:p>
                  </a:txBody>
                  <a:tcPr/>
                </a:tc>
                <a:tc>
                  <a:txBody>
                    <a:bodyPr/>
                    <a:lstStyle/>
                    <a:p>
                      <a:r>
                        <a:rPr lang="en-US" sz="700" dirty="0"/>
                        <a:t>7</a:t>
                      </a:r>
                    </a:p>
                  </a:txBody>
                  <a:tcPr/>
                </a:tc>
                <a:extLst>
                  <a:ext uri="{0D108BD9-81ED-4DB2-BD59-A6C34878D82A}">
                    <a16:rowId xmlns:a16="http://schemas.microsoft.com/office/drawing/2014/main" val="744184668"/>
                  </a:ext>
                </a:extLst>
              </a:tr>
              <a:tr h="214209">
                <a:tc>
                  <a:txBody>
                    <a:bodyPr/>
                    <a:lstStyle/>
                    <a:p>
                      <a:r>
                        <a:rPr lang="en-US" sz="700" dirty="0"/>
                        <a:t>Akihabara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700" dirty="0"/>
                        <a:t>￥</a:t>
                      </a:r>
                      <a:r>
                        <a:rPr lang="en-US" sz="700" dirty="0"/>
                        <a:t>300,000</a:t>
                      </a:r>
                    </a:p>
                  </a:txBody>
                  <a:tcPr/>
                </a:tc>
                <a:tc>
                  <a:txBody>
                    <a:bodyPr/>
                    <a:lstStyle/>
                    <a:p>
                      <a:r>
                        <a:rPr lang="en-US" sz="700" dirty="0"/>
                        <a:t>7</a:t>
                      </a:r>
                    </a:p>
                  </a:txBody>
                  <a:tcPr/>
                </a:tc>
                <a:extLst>
                  <a:ext uri="{0D108BD9-81ED-4DB2-BD59-A6C34878D82A}">
                    <a16:rowId xmlns:a16="http://schemas.microsoft.com/office/drawing/2014/main" val="2520216143"/>
                  </a:ext>
                </a:extLst>
              </a:tr>
              <a:tr h="288910">
                <a:tc>
                  <a:txBody>
                    <a:bodyPr/>
                    <a:lstStyle/>
                    <a:p>
                      <a:r>
                        <a:rPr lang="en-US" sz="700" dirty="0"/>
                        <a:t>Ikebukuro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700" dirty="0"/>
                        <a:t>￥</a:t>
                      </a:r>
                      <a:r>
                        <a:rPr lang="en-US" sz="700" dirty="0"/>
                        <a:t>300,000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t>7</a:t>
                      </a:r>
                    </a:p>
                    <a:p>
                      <a:endParaRPr lang="en-US" sz="700" dirty="0"/>
                    </a:p>
                  </a:txBody>
                  <a:tcPr/>
                </a:tc>
                <a:extLst>
                  <a:ext uri="{0D108BD9-81ED-4DB2-BD59-A6C34878D82A}">
                    <a16:rowId xmlns:a16="http://schemas.microsoft.com/office/drawing/2014/main" val="901079698"/>
                  </a:ext>
                </a:extLst>
              </a:tr>
              <a:tr h="187792">
                <a:tc>
                  <a:txBody>
                    <a:bodyPr/>
                    <a:lstStyle/>
                    <a:p>
                      <a:r>
                        <a:rPr lang="en-US" sz="700" dirty="0"/>
                        <a:t>Omiya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700" dirty="0"/>
                        <a:t>￥</a:t>
                      </a:r>
                      <a:r>
                        <a:rPr lang="en-US" sz="700" dirty="0"/>
                        <a:t>300,000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t>7</a:t>
                      </a:r>
                    </a:p>
                  </a:txBody>
                  <a:tcPr/>
                </a:tc>
                <a:extLst>
                  <a:ext uri="{0D108BD9-81ED-4DB2-BD59-A6C34878D82A}">
                    <a16:rowId xmlns:a16="http://schemas.microsoft.com/office/drawing/2014/main" val="1420986249"/>
                  </a:ext>
                </a:extLst>
              </a:tr>
              <a:tr h="187792">
                <a:tc>
                  <a:txBody>
                    <a:bodyPr/>
                    <a:lstStyle/>
                    <a:p>
                      <a:r>
                        <a:rPr lang="en-US" sz="700" dirty="0" err="1"/>
                        <a:t>Yoyogi</a:t>
                      </a:r>
                      <a:endParaRPr lang="en-US" sz="7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700" dirty="0"/>
                        <a:t>￥</a:t>
                      </a:r>
                      <a:r>
                        <a:rPr lang="en-US" altLang="ja-JP" sz="700" dirty="0"/>
                        <a:t>2</a:t>
                      </a:r>
                      <a:r>
                        <a:rPr lang="en-US" sz="700" dirty="0"/>
                        <a:t>00,000</a:t>
                      </a:r>
                    </a:p>
                  </a:txBody>
                  <a:tcPr/>
                </a:tc>
                <a:tc>
                  <a:txBody>
                    <a:bodyPr/>
                    <a:lstStyle/>
                    <a:p>
                      <a:r>
                        <a:rPr lang="en-US" sz="700" dirty="0"/>
                        <a:t>7</a:t>
                      </a:r>
                    </a:p>
                  </a:txBody>
                  <a:tcPr/>
                </a:tc>
                <a:extLst>
                  <a:ext uri="{0D108BD9-81ED-4DB2-BD59-A6C34878D82A}">
                    <a16:rowId xmlns:a16="http://schemas.microsoft.com/office/drawing/2014/main" val="4191479075"/>
                  </a:ext>
                </a:extLst>
              </a:tr>
              <a:tr h="214209">
                <a:tc>
                  <a:txBody>
                    <a:bodyPr/>
                    <a:lstStyle/>
                    <a:p>
                      <a:r>
                        <a:rPr lang="en-US" sz="700" dirty="0"/>
                        <a:t>Yokohama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700" dirty="0"/>
                        <a:t>￥</a:t>
                      </a:r>
                      <a:r>
                        <a:rPr lang="en-US" sz="700" dirty="0"/>
                        <a:t>300,000</a:t>
                      </a:r>
                    </a:p>
                  </a:txBody>
                  <a:tcPr/>
                </a:tc>
                <a:tc>
                  <a:txBody>
                    <a:bodyPr/>
                    <a:lstStyle/>
                    <a:p>
                      <a:r>
                        <a:rPr lang="en-US" sz="700" dirty="0"/>
                        <a:t>7</a:t>
                      </a:r>
                    </a:p>
                  </a:txBody>
                  <a:tcPr/>
                </a:tc>
                <a:extLst>
                  <a:ext uri="{0D108BD9-81ED-4DB2-BD59-A6C34878D82A}">
                    <a16:rowId xmlns:a16="http://schemas.microsoft.com/office/drawing/2014/main" val="1477779927"/>
                  </a:ext>
                </a:extLst>
              </a:tr>
            </a:tbl>
          </a:graphicData>
        </a:graphic>
      </p:graphicFrame>
      <p:pic>
        <p:nvPicPr>
          <p:cNvPr id="4100" name="Picture 4" descr="秋葉原駅 ロングサイズ">
            <a:extLst>
              <a:ext uri="{FF2B5EF4-FFF2-40B4-BE49-F238E27FC236}">
                <a16:creationId xmlns:a16="http://schemas.microsoft.com/office/drawing/2014/main" id="{6D3520CC-B38E-4552-8EB1-71638E2F517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0994" t="9827" r="11977" b="13627"/>
          <a:stretch/>
        </p:blipFill>
        <p:spPr bwMode="auto">
          <a:xfrm>
            <a:off x="4556815" y="1372814"/>
            <a:ext cx="2211097" cy="164794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D8B347C-7CBC-4BE6-9402-125C6F4EB722}"/>
              </a:ext>
            </a:extLst>
          </p:cNvPr>
          <p:cNvSpPr txBox="1"/>
          <p:nvPr/>
        </p:nvSpPr>
        <p:spPr>
          <a:xfrm>
            <a:off x="4556815" y="1350100"/>
            <a:ext cx="1732548"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Long Size Billboard</a:t>
            </a:r>
          </a:p>
        </p:txBody>
      </p:sp>
      <p:sp>
        <p:nvSpPr>
          <p:cNvPr id="32" name="TextBox 31">
            <a:extLst>
              <a:ext uri="{FF2B5EF4-FFF2-40B4-BE49-F238E27FC236}">
                <a16:creationId xmlns:a16="http://schemas.microsoft.com/office/drawing/2014/main" id="{E403FD8E-2319-49D1-8C8B-7EE67BF5B698}"/>
              </a:ext>
            </a:extLst>
          </p:cNvPr>
          <p:cNvSpPr txBox="1"/>
          <p:nvPr/>
        </p:nvSpPr>
        <p:spPr>
          <a:xfrm>
            <a:off x="160371" y="1532175"/>
            <a:ext cx="1732548"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Outdoor Vision</a:t>
            </a:r>
          </a:p>
        </p:txBody>
      </p:sp>
      <p:graphicFrame>
        <p:nvGraphicFramePr>
          <p:cNvPr id="34" name="Table 9">
            <a:extLst>
              <a:ext uri="{FF2B5EF4-FFF2-40B4-BE49-F238E27FC236}">
                <a16:creationId xmlns:a16="http://schemas.microsoft.com/office/drawing/2014/main" id="{D91CFF06-2939-4932-9DFF-7379137141CD}"/>
              </a:ext>
            </a:extLst>
          </p:cNvPr>
          <p:cNvGraphicFramePr>
            <a:graphicFrameLocks noGrp="1"/>
          </p:cNvGraphicFramePr>
          <p:nvPr>
            <p:extLst>
              <p:ext uri="{D42A27DB-BD31-4B8C-83A1-F6EECF244321}">
                <p14:modId xmlns:p14="http://schemas.microsoft.com/office/powerpoint/2010/main" val="814558664"/>
              </p:ext>
            </p:extLst>
          </p:nvPr>
        </p:nvGraphicFramePr>
        <p:xfrm>
          <a:off x="6889122" y="3406386"/>
          <a:ext cx="2084476" cy="1311489"/>
        </p:xfrm>
        <a:graphic>
          <a:graphicData uri="http://schemas.openxmlformats.org/drawingml/2006/table">
            <a:tbl>
              <a:tblPr firstRow="1">
                <a:tableStyleId>{073A0DAA-6AF3-43AB-8588-CEC1D06C72B9}</a:tableStyleId>
              </a:tblPr>
              <a:tblGrid>
                <a:gridCol w="657219">
                  <a:extLst>
                    <a:ext uri="{9D8B030D-6E8A-4147-A177-3AD203B41FA5}">
                      <a16:colId xmlns:a16="http://schemas.microsoft.com/office/drawing/2014/main" val="3212968802"/>
                    </a:ext>
                  </a:extLst>
                </a:gridCol>
                <a:gridCol w="878683">
                  <a:extLst>
                    <a:ext uri="{9D8B030D-6E8A-4147-A177-3AD203B41FA5}">
                      <a16:colId xmlns:a16="http://schemas.microsoft.com/office/drawing/2014/main" val="4201506127"/>
                    </a:ext>
                  </a:extLst>
                </a:gridCol>
                <a:gridCol w="548574">
                  <a:extLst>
                    <a:ext uri="{9D8B030D-6E8A-4147-A177-3AD203B41FA5}">
                      <a16:colId xmlns:a16="http://schemas.microsoft.com/office/drawing/2014/main" val="2528071006"/>
                    </a:ext>
                  </a:extLst>
                </a:gridCol>
              </a:tblGrid>
              <a:tr h="187792">
                <a:tc>
                  <a:txBody>
                    <a:bodyPr/>
                    <a:lstStyle/>
                    <a:p>
                      <a:r>
                        <a:rPr lang="en-US" sz="700" dirty="0"/>
                        <a:t>City</a:t>
                      </a:r>
                    </a:p>
                  </a:txBody>
                  <a:tcPr/>
                </a:tc>
                <a:tc>
                  <a:txBody>
                    <a:bodyPr/>
                    <a:lstStyle/>
                    <a:p>
                      <a:r>
                        <a:rPr lang="en-US" sz="700" dirty="0"/>
                        <a:t>Price</a:t>
                      </a:r>
                    </a:p>
                  </a:txBody>
                  <a:tcPr/>
                </a:tc>
                <a:tc>
                  <a:txBody>
                    <a:bodyPr/>
                    <a:lstStyle/>
                    <a:p>
                      <a:r>
                        <a:rPr lang="en-US" sz="700" dirty="0"/>
                        <a:t>Days</a:t>
                      </a:r>
                    </a:p>
                  </a:txBody>
                  <a:tcPr/>
                </a:tc>
                <a:extLst>
                  <a:ext uri="{0D108BD9-81ED-4DB2-BD59-A6C34878D82A}">
                    <a16:rowId xmlns:a16="http://schemas.microsoft.com/office/drawing/2014/main" val="2076152354"/>
                  </a:ext>
                </a:extLst>
              </a:tr>
              <a:tr h="187792">
                <a:tc>
                  <a:txBody>
                    <a:bodyPr/>
                    <a:lstStyle/>
                    <a:p>
                      <a:r>
                        <a:rPr lang="en-US" sz="700" dirty="0"/>
                        <a:t>Akihabara</a:t>
                      </a:r>
                    </a:p>
                  </a:txBody>
                  <a:tcPr/>
                </a:tc>
                <a:tc>
                  <a:txBody>
                    <a:bodyPr/>
                    <a:lstStyle/>
                    <a:p>
                      <a:r>
                        <a:rPr lang="ja-JP" altLang="en-US" sz="700" dirty="0"/>
                        <a:t>￥</a:t>
                      </a:r>
                      <a:r>
                        <a:rPr lang="en-US" altLang="ja-JP" sz="700" dirty="0"/>
                        <a:t>8</a:t>
                      </a:r>
                      <a:r>
                        <a:rPr lang="en-US" sz="700" dirty="0"/>
                        <a:t>00,000</a:t>
                      </a:r>
                    </a:p>
                  </a:txBody>
                  <a:tcPr/>
                </a:tc>
                <a:tc>
                  <a:txBody>
                    <a:bodyPr/>
                    <a:lstStyle/>
                    <a:p>
                      <a:r>
                        <a:rPr lang="en-US" sz="700" dirty="0"/>
                        <a:t>7</a:t>
                      </a:r>
                    </a:p>
                  </a:txBody>
                  <a:tcPr/>
                </a:tc>
                <a:extLst>
                  <a:ext uri="{0D108BD9-81ED-4DB2-BD59-A6C34878D82A}">
                    <a16:rowId xmlns:a16="http://schemas.microsoft.com/office/drawing/2014/main" val="1181993490"/>
                  </a:ext>
                </a:extLst>
              </a:tr>
              <a:tr h="187792">
                <a:tc>
                  <a:txBody>
                    <a:bodyPr/>
                    <a:lstStyle/>
                    <a:p>
                      <a:r>
                        <a:rPr lang="en-US" sz="700" dirty="0"/>
                        <a:t>Ikebukuro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700" dirty="0"/>
                        <a:t>￥</a:t>
                      </a:r>
                      <a:r>
                        <a:rPr lang="en-US" altLang="ja-JP" sz="700" dirty="0"/>
                        <a:t>8</a:t>
                      </a:r>
                      <a:r>
                        <a:rPr lang="en-US" sz="700" dirty="0"/>
                        <a:t>00,000</a:t>
                      </a:r>
                    </a:p>
                  </a:txBody>
                  <a:tcPr/>
                </a:tc>
                <a:tc>
                  <a:txBody>
                    <a:bodyPr/>
                    <a:lstStyle/>
                    <a:p>
                      <a:r>
                        <a:rPr lang="en-US" sz="700" dirty="0"/>
                        <a:t>7</a:t>
                      </a:r>
                    </a:p>
                  </a:txBody>
                  <a:tcPr/>
                </a:tc>
                <a:extLst>
                  <a:ext uri="{0D108BD9-81ED-4DB2-BD59-A6C34878D82A}">
                    <a16:rowId xmlns:a16="http://schemas.microsoft.com/office/drawing/2014/main" val="744184668"/>
                  </a:ext>
                </a:extLst>
              </a:tr>
              <a:tr h="214209">
                <a:tc>
                  <a:txBody>
                    <a:bodyPr/>
                    <a:lstStyle/>
                    <a:p>
                      <a:r>
                        <a:rPr lang="en-US" sz="700" dirty="0"/>
                        <a:t>Shibuya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700" dirty="0"/>
                        <a:t>￥</a:t>
                      </a:r>
                      <a:r>
                        <a:rPr lang="en-US" altLang="ja-JP" sz="700" dirty="0"/>
                        <a:t>8</a:t>
                      </a:r>
                      <a:r>
                        <a:rPr lang="en-US" sz="700" dirty="0"/>
                        <a:t>00,000</a:t>
                      </a:r>
                    </a:p>
                  </a:txBody>
                  <a:tcPr/>
                </a:tc>
                <a:tc>
                  <a:txBody>
                    <a:bodyPr/>
                    <a:lstStyle/>
                    <a:p>
                      <a:r>
                        <a:rPr lang="en-US" sz="700" dirty="0"/>
                        <a:t>7</a:t>
                      </a:r>
                    </a:p>
                  </a:txBody>
                  <a:tcPr/>
                </a:tc>
                <a:extLst>
                  <a:ext uri="{0D108BD9-81ED-4DB2-BD59-A6C34878D82A}">
                    <a16:rowId xmlns:a16="http://schemas.microsoft.com/office/drawing/2014/main" val="2520216143"/>
                  </a:ext>
                </a:extLst>
              </a:tr>
              <a:tr h="288910">
                <a:tc>
                  <a:txBody>
                    <a:bodyPr/>
                    <a:lstStyle/>
                    <a:p>
                      <a:r>
                        <a:rPr lang="en-US" sz="700" dirty="0"/>
                        <a:t>Tokyo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700" dirty="0"/>
                        <a:t>￥</a:t>
                      </a:r>
                      <a:r>
                        <a:rPr lang="en-US" sz="700" dirty="0"/>
                        <a:t>1,300,000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t>7</a:t>
                      </a:r>
                    </a:p>
                    <a:p>
                      <a:endParaRPr lang="en-US" sz="700" dirty="0"/>
                    </a:p>
                  </a:txBody>
                  <a:tcPr/>
                </a:tc>
                <a:extLst>
                  <a:ext uri="{0D108BD9-81ED-4DB2-BD59-A6C34878D82A}">
                    <a16:rowId xmlns:a16="http://schemas.microsoft.com/office/drawing/2014/main" val="901079698"/>
                  </a:ext>
                </a:extLst>
              </a:tr>
              <a:tr h="187792">
                <a:tc>
                  <a:txBody>
                    <a:bodyPr/>
                    <a:lstStyle/>
                    <a:p>
                      <a:r>
                        <a:rPr lang="en-US" sz="700" dirty="0" err="1"/>
                        <a:t>Shinbashi</a:t>
                      </a:r>
                      <a:endParaRPr lang="en-US" sz="7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700" dirty="0"/>
                        <a:t>￥</a:t>
                      </a:r>
                      <a:r>
                        <a:rPr lang="en-US" sz="700" dirty="0"/>
                        <a:t>1,300,000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t>7</a:t>
                      </a:r>
                    </a:p>
                  </a:txBody>
                  <a:tcPr/>
                </a:tc>
                <a:extLst>
                  <a:ext uri="{0D108BD9-81ED-4DB2-BD59-A6C34878D82A}">
                    <a16:rowId xmlns:a16="http://schemas.microsoft.com/office/drawing/2014/main" val="1420986249"/>
                  </a:ext>
                </a:extLst>
              </a:tr>
            </a:tbl>
          </a:graphicData>
        </a:graphic>
      </p:graphicFrame>
      <p:pic>
        <p:nvPicPr>
          <p:cNvPr id="4102" name="Picture 6" descr="秋葉原駅 パノラマセット">
            <a:extLst>
              <a:ext uri="{FF2B5EF4-FFF2-40B4-BE49-F238E27FC236}">
                <a16:creationId xmlns:a16="http://schemas.microsoft.com/office/drawing/2014/main" id="{3C7BC765-BB19-46C4-A1C0-0E915DB328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34722" y="3377208"/>
            <a:ext cx="2310503" cy="153812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1F3AEA0D-171C-4B04-A928-254AB856E5A9}"/>
              </a:ext>
            </a:extLst>
          </p:cNvPr>
          <p:cNvSpPr txBox="1"/>
          <p:nvPr/>
        </p:nvSpPr>
        <p:spPr>
          <a:xfrm>
            <a:off x="4442222" y="3069431"/>
            <a:ext cx="2211097"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Panorama Size Billboard</a:t>
            </a:r>
          </a:p>
        </p:txBody>
      </p:sp>
    </p:spTree>
    <p:extLst>
      <p:ext uri="{BB962C8B-B14F-4D97-AF65-F5344CB8AC3E}">
        <p14:creationId xmlns:p14="http://schemas.microsoft.com/office/powerpoint/2010/main" val="3022180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53"/>
          <p:cNvPicPr preferRelativeResize="0"/>
          <p:nvPr/>
        </p:nvPicPr>
        <p:blipFill>
          <a:blip r:embed="rId3">
            <a:alphaModFix/>
          </a:blip>
          <a:stretch>
            <a:fillRect/>
          </a:stretch>
        </p:blipFill>
        <p:spPr>
          <a:xfrm>
            <a:off x="7219700" y="247325"/>
            <a:ext cx="1683047" cy="379300"/>
          </a:xfrm>
          <a:prstGeom prst="rect">
            <a:avLst/>
          </a:prstGeom>
          <a:noFill/>
          <a:ln>
            <a:noFill/>
          </a:ln>
        </p:spPr>
      </p:pic>
      <p:cxnSp>
        <p:nvCxnSpPr>
          <p:cNvPr id="276" name="Google Shape;276;p53"/>
          <p:cNvCxnSpPr/>
          <p:nvPr/>
        </p:nvCxnSpPr>
        <p:spPr>
          <a:xfrm>
            <a:off x="369533" y="697270"/>
            <a:ext cx="6659100" cy="0"/>
          </a:xfrm>
          <a:prstGeom prst="straightConnector1">
            <a:avLst/>
          </a:prstGeom>
          <a:noFill/>
          <a:ln w="9525" cap="flat" cmpd="sng">
            <a:solidFill>
              <a:schemeClr val="dk2"/>
            </a:solidFill>
            <a:prstDash val="solid"/>
            <a:round/>
            <a:headEnd type="none" w="med" len="med"/>
            <a:tailEnd type="none" w="med" len="med"/>
          </a:ln>
        </p:spPr>
      </p:cxnSp>
      <p:sp>
        <p:nvSpPr>
          <p:cNvPr id="7" name="Google Shape;277;p53">
            <a:extLst>
              <a:ext uri="{FF2B5EF4-FFF2-40B4-BE49-F238E27FC236}">
                <a16:creationId xmlns:a16="http://schemas.microsoft.com/office/drawing/2014/main" id="{CA99DB10-0269-4123-A300-4FED8D60D4C0}"/>
              </a:ext>
            </a:extLst>
          </p:cNvPr>
          <p:cNvSpPr txBox="1"/>
          <p:nvPr/>
        </p:nvSpPr>
        <p:spPr>
          <a:xfrm>
            <a:off x="410075" y="69800"/>
            <a:ext cx="6667200" cy="556823"/>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SzPts val="1100"/>
              <a:buNone/>
            </a:pPr>
            <a:r>
              <a:rPr lang="en-US" sz="2400" dirty="0">
                <a:solidFill>
                  <a:schemeClr val="dk1"/>
                </a:solidFill>
              </a:rPr>
              <a:t>Packages of OOH Campaigns</a:t>
            </a:r>
            <a:endParaRPr sz="2400" dirty="0">
              <a:solidFill>
                <a:schemeClr val="dk1"/>
              </a:solidFill>
            </a:endParaRPr>
          </a:p>
        </p:txBody>
      </p:sp>
      <p:sp>
        <p:nvSpPr>
          <p:cNvPr id="27" name="TextBox 26">
            <a:extLst>
              <a:ext uri="{FF2B5EF4-FFF2-40B4-BE49-F238E27FC236}">
                <a16:creationId xmlns:a16="http://schemas.microsoft.com/office/drawing/2014/main" id="{D0FDE432-9D91-4AEA-B1D5-0E940BD4C0FA}"/>
              </a:ext>
            </a:extLst>
          </p:cNvPr>
          <p:cNvSpPr txBox="1"/>
          <p:nvPr/>
        </p:nvSpPr>
        <p:spPr>
          <a:xfrm>
            <a:off x="5244175" y="4896175"/>
            <a:ext cx="4572000" cy="230832"/>
          </a:xfrm>
          <a:prstGeom prst="rect">
            <a:avLst/>
          </a:prstGeom>
          <a:noFill/>
        </p:spPr>
        <p:txBody>
          <a:bodyPr wrap="square">
            <a:spAutoFit/>
          </a:bodyPr>
          <a:lstStyle/>
          <a:p>
            <a:r>
              <a:rPr lang="en-US" sz="900" i="1" dirty="0"/>
              <a:t>https://www.jcomm.co.jp/transit/price/media_guide/2021/pdf/mg_all.pdf</a:t>
            </a:r>
          </a:p>
        </p:txBody>
      </p:sp>
      <p:pic>
        <p:nvPicPr>
          <p:cNvPr id="30" name="Picture 29">
            <a:extLst>
              <a:ext uri="{FF2B5EF4-FFF2-40B4-BE49-F238E27FC236}">
                <a16:creationId xmlns:a16="http://schemas.microsoft.com/office/drawing/2014/main" id="{9FC17878-2F12-4F4B-9EE9-2DDFC62AE1DD}"/>
              </a:ext>
            </a:extLst>
          </p:cNvPr>
          <p:cNvPicPr>
            <a:picLocks noChangeAspect="1"/>
          </p:cNvPicPr>
          <p:nvPr/>
        </p:nvPicPr>
        <p:blipFill>
          <a:blip r:embed="rId4"/>
          <a:stretch>
            <a:fillRect/>
          </a:stretch>
        </p:blipFill>
        <p:spPr>
          <a:xfrm>
            <a:off x="304799" y="782304"/>
            <a:ext cx="4845495" cy="3578892"/>
          </a:xfrm>
          <a:prstGeom prst="rect">
            <a:avLst/>
          </a:prstGeom>
        </p:spPr>
      </p:pic>
      <p:pic>
        <p:nvPicPr>
          <p:cNvPr id="256" name="Picture 255">
            <a:extLst>
              <a:ext uri="{FF2B5EF4-FFF2-40B4-BE49-F238E27FC236}">
                <a16:creationId xmlns:a16="http://schemas.microsoft.com/office/drawing/2014/main" id="{008A1983-E8FF-441F-9E2D-A2FC047ACF55}"/>
              </a:ext>
            </a:extLst>
          </p:cNvPr>
          <p:cNvPicPr>
            <a:picLocks noChangeAspect="1"/>
          </p:cNvPicPr>
          <p:nvPr/>
        </p:nvPicPr>
        <p:blipFill>
          <a:blip r:embed="rId5"/>
          <a:stretch>
            <a:fillRect/>
          </a:stretch>
        </p:blipFill>
        <p:spPr>
          <a:xfrm>
            <a:off x="2727546" y="2625549"/>
            <a:ext cx="3408960" cy="2429283"/>
          </a:xfrm>
          <a:prstGeom prst="rect">
            <a:avLst/>
          </a:prstGeom>
          <a:ln w="28575">
            <a:solidFill>
              <a:srgbClr val="C00000"/>
            </a:solidFill>
          </a:ln>
        </p:spPr>
      </p:pic>
      <p:sp>
        <p:nvSpPr>
          <p:cNvPr id="257" name="TextBox 256">
            <a:extLst>
              <a:ext uri="{FF2B5EF4-FFF2-40B4-BE49-F238E27FC236}">
                <a16:creationId xmlns:a16="http://schemas.microsoft.com/office/drawing/2014/main" id="{66F689F8-A7C5-45AE-9E13-ED98A7375752}"/>
              </a:ext>
            </a:extLst>
          </p:cNvPr>
          <p:cNvSpPr txBox="1"/>
          <p:nvPr/>
        </p:nvSpPr>
        <p:spPr>
          <a:xfrm>
            <a:off x="3498420" y="2664941"/>
            <a:ext cx="439779" cy="174650"/>
          </a:xfrm>
          <a:prstGeom prst="rect">
            <a:avLst/>
          </a:prstGeom>
          <a:solidFill>
            <a:schemeClr val="bg1"/>
          </a:solidFill>
        </p:spPr>
        <p:txBody>
          <a:bodyPr wrap="square" rtlCol="0">
            <a:spAutoFit/>
          </a:bodyPr>
          <a:lstStyle/>
          <a:p>
            <a:r>
              <a:rPr lang="en-US" sz="500" dirty="0"/>
              <a:t>Stations</a:t>
            </a:r>
            <a:endParaRPr lang="en-US" sz="600" dirty="0"/>
          </a:p>
        </p:txBody>
      </p:sp>
      <p:sp>
        <p:nvSpPr>
          <p:cNvPr id="42" name="TextBox 41">
            <a:extLst>
              <a:ext uri="{FF2B5EF4-FFF2-40B4-BE49-F238E27FC236}">
                <a16:creationId xmlns:a16="http://schemas.microsoft.com/office/drawing/2014/main" id="{30698A6B-4B6B-468B-B8E2-A97DD1598D70}"/>
              </a:ext>
            </a:extLst>
          </p:cNvPr>
          <p:cNvSpPr txBox="1"/>
          <p:nvPr/>
        </p:nvSpPr>
        <p:spPr>
          <a:xfrm>
            <a:off x="3960916" y="2654889"/>
            <a:ext cx="583330" cy="172686"/>
          </a:xfrm>
          <a:prstGeom prst="rect">
            <a:avLst/>
          </a:prstGeom>
          <a:solidFill>
            <a:schemeClr val="bg1"/>
          </a:solidFill>
        </p:spPr>
        <p:txBody>
          <a:bodyPr wrap="square" rtlCol="0">
            <a:spAutoFit/>
          </a:bodyPr>
          <a:lstStyle/>
          <a:p>
            <a:r>
              <a:rPr lang="en-US" sz="500" dirty="0"/>
              <a:t>Area Count</a:t>
            </a:r>
            <a:endParaRPr lang="en-US" sz="600" dirty="0"/>
          </a:p>
        </p:txBody>
      </p:sp>
      <p:sp>
        <p:nvSpPr>
          <p:cNvPr id="44" name="TextBox 43">
            <a:extLst>
              <a:ext uri="{FF2B5EF4-FFF2-40B4-BE49-F238E27FC236}">
                <a16:creationId xmlns:a16="http://schemas.microsoft.com/office/drawing/2014/main" id="{9C04A7D4-7EC5-447E-BC8C-79E3FA4070ED}"/>
              </a:ext>
            </a:extLst>
          </p:cNvPr>
          <p:cNvSpPr txBox="1"/>
          <p:nvPr/>
        </p:nvSpPr>
        <p:spPr>
          <a:xfrm>
            <a:off x="5413934" y="2650068"/>
            <a:ext cx="666023" cy="169277"/>
          </a:xfrm>
          <a:prstGeom prst="rect">
            <a:avLst/>
          </a:prstGeom>
          <a:solidFill>
            <a:schemeClr val="bg1"/>
          </a:solidFill>
        </p:spPr>
        <p:txBody>
          <a:bodyPr wrap="square" rtlCol="0">
            <a:spAutoFit/>
          </a:bodyPr>
          <a:lstStyle/>
          <a:p>
            <a:r>
              <a:rPr lang="en-US" sz="500" dirty="0"/>
              <a:t>Price</a:t>
            </a:r>
            <a:endParaRPr lang="en-US" sz="600" dirty="0"/>
          </a:p>
        </p:txBody>
      </p:sp>
      <p:sp>
        <p:nvSpPr>
          <p:cNvPr id="45" name="TextBox 44">
            <a:extLst>
              <a:ext uri="{FF2B5EF4-FFF2-40B4-BE49-F238E27FC236}">
                <a16:creationId xmlns:a16="http://schemas.microsoft.com/office/drawing/2014/main" id="{881493DA-3F6A-49A6-BFD4-154A4DB30C47}"/>
              </a:ext>
            </a:extLst>
          </p:cNvPr>
          <p:cNvSpPr txBox="1"/>
          <p:nvPr/>
        </p:nvSpPr>
        <p:spPr>
          <a:xfrm>
            <a:off x="4727970" y="2656594"/>
            <a:ext cx="583331" cy="169277"/>
          </a:xfrm>
          <a:prstGeom prst="rect">
            <a:avLst/>
          </a:prstGeom>
          <a:solidFill>
            <a:schemeClr val="bg1"/>
          </a:solidFill>
        </p:spPr>
        <p:txBody>
          <a:bodyPr wrap="square" rtlCol="0">
            <a:spAutoFit/>
          </a:bodyPr>
          <a:lstStyle/>
          <a:p>
            <a:r>
              <a:rPr lang="en-US" sz="500" dirty="0"/>
              <a:t>Days / Time</a:t>
            </a:r>
            <a:endParaRPr lang="en-US" sz="600" dirty="0"/>
          </a:p>
        </p:txBody>
      </p:sp>
      <p:sp>
        <p:nvSpPr>
          <p:cNvPr id="46" name="TextBox 45">
            <a:extLst>
              <a:ext uri="{FF2B5EF4-FFF2-40B4-BE49-F238E27FC236}">
                <a16:creationId xmlns:a16="http://schemas.microsoft.com/office/drawing/2014/main" id="{4002B76C-2EED-4D9D-8864-66712B8107A1}"/>
              </a:ext>
            </a:extLst>
          </p:cNvPr>
          <p:cNvSpPr txBox="1"/>
          <p:nvPr/>
        </p:nvSpPr>
        <p:spPr>
          <a:xfrm>
            <a:off x="2738194" y="2677027"/>
            <a:ext cx="708909" cy="169277"/>
          </a:xfrm>
          <a:prstGeom prst="rect">
            <a:avLst/>
          </a:prstGeom>
          <a:solidFill>
            <a:schemeClr val="bg1"/>
          </a:solidFill>
        </p:spPr>
        <p:txBody>
          <a:bodyPr wrap="square" rtlCol="0">
            <a:spAutoFit/>
          </a:bodyPr>
          <a:lstStyle/>
          <a:p>
            <a:r>
              <a:rPr lang="en-US" sz="500" dirty="0"/>
              <a:t>JR Network / Area</a:t>
            </a:r>
            <a:endParaRPr lang="en-US" sz="600" dirty="0"/>
          </a:p>
        </p:txBody>
      </p:sp>
      <p:sp>
        <p:nvSpPr>
          <p:cNvPr id="47" name="TextBox 46">
            <a:extLst>
              <a:ext uri="{FF2B5EF4-FFF2-40B4-BE49-F238E27FC236}">
                <a16:creationId xmlns:a16="http://schemas.microsoft.com/office/drawing/2014/main" id="{FE26EFB1-8705-4D4C-820D-2D62AA5C15C2}"/>
              </a:ext>
            </a:extLst>
          </p:cNvPr>
          <p:cNvSpPr txBox="1"/>
          <p:nvPr/>
        </p:nvSpPr>
        <p:spPr>
          <a:xfrm>
            <a:off x="5573609" y="883482"/>
            <a:ext cx="3408959" cy="1384995"/>
          </a:xfrm>
          <a:prstGeom prst="rect">
            <a:avLst/>
          </a:prstGeom>
          <a:noFill/>
        </p:spPr>
        <p:txBody>
          <a:bodyPr wrap="square" rtlCol="0">
            <a:spAutoFit/>
          </a:bodyPr>
          <a:lstStyle/>
          <a:p>
            <a:pPr marL="285750" indent="-285750">
              <a:buFont typeface="Arial" panose="020B0604020202020204" pitchFamily="34" charset="0"/>
              <a:buChar char="•"/>
            </a:pPr>
            <a:r>
              <a:rPr lang="en-US" dirty="0"/>
              <a:t>OOH campaign placements can be purchased in packages at a set price instead of by individual placements. </a:t>
            </a:r>
          </a:p>
          <a:p>
            <a:pPr marL="285750" indent="-285750">
              <a:buFont typeface="Arial" panose="020B0604020202020204" pitchFamily="34" charset="0"/>
              <a:buChar char="•"/>
            </a:pPr>
            <a:r>
              <a:rPr lang="en-US" dirty="0"/>
              <a:t>This is a sample package of the JR joint network plan covering stations and areas across 6 JR companies.  </a:t>
            </a:r>
          </a:p>
        </p:txBody>
      </p:sp>
    </p:spTree>
    <p:extLst>
      <p:ext uri="{BB962C8B-B14F-4D97-AF65-F5344CB8AC3E}">
        <p14:creationId xmlns:p14="http://schemas.microsoft.com/office/powerpoint/2010/main" val="3735521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276;p53">
            <a:extLst>
              <a:ext uri="{FF2B5EF4-FFF2-40B4-BE49-F238E27FC236}">
                <a16:creationId xmlns:a16="http://schemas.microsoft.com/office/drawing/2014/main" id="{0577ED86-56A9-44A7-AE1F-470C0FB9206C}"/>
              </a:ext>
            </a:extLst>
          </p:cNvPr>
          <p:cNvCxnSpPr/>
          <p:nvPr/>
        </p:nvCxnSpPr>
        <p:spPr>
          <a:xfrm>
            <a:off x="369533" y="697270"/>
            <a:ext cx="6659100" cy="0"/>
          </a:xfrm>
          <a:prstGeom prst="straightConnector1">
            <a:avLst/>
          </a:prstGeom>
          <a:noFill/>
          <a:ln w="9525" cap="flat" cmpd="sng">
            <a:solidFill>
              <a:schemeClr val="dk2"/>
            </a:solidFill>
            <a:prstDash val="solid"/>
            <a:round/>
            <a:headEnd type="none" w="med" len="med"/>
            <a:tailEnd type="none" w="med" len="med"/>
          </a:ln>
        </p:spPr>
      </p:cxnSp>
      <p:sp>
        <p:nvSpPr>
          <p:cNvPr id="3" name="Google Shape;277;p53">
            <a:extLst>
              <a:ext uri="{FF2B5EF4-FFF2-40B4-BE49-F238E27FC236}">
                <a16:creationId xmlns:a16="http://schemas.microsoft.com/office/drawing/2014/main" id="{7F9BBA3C-177F-4AD5-AE5C-88BC3011F4EE}"/>
              </a:ext>
            </a:extLst>
          </p:cNvPr>
          <p:cNvSpPr txBox="1"/>
          <p:nvPr/>
        </p:nvSpPr>
        <p:spPr>
          <a:xfrm>
            <a:off x="410075" y="69800"/>
            <a:ext cx="6667200" cy="556823"/>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SzPts val="1100"/>
              <a:buNone/>
            </a:pPr>
            <a:r>
              <a:rPr lang="en-US" sz="2400" dirty="0">
                <a:solidFill>
                  <a:schemeClr val="dk1"/>
                </a:solidFill>
              </a:rPr>
              <a:t>Innovations of DOOH</a:t>
            </a:r>
            <a:endParaRPr sz="2400" dirty="0">
              <a:solidFill>
                <a:schemeClr val="dk1"/>
              </a:solidFill>
            </a:endParaRPr>
          </a:p>
        </p:txBody>
      </p:sp>
      <p:sp>
        <p:nvSpPr>
          <p:cNvPr id="4" name="TextBox 3">
            <a:extLst>
              <a:ext uri="{FF2B5EF4-FFF2-40B4-BE49-F238E27FC236}">
                <a16:creationId xmlns:a16="http://schemas.microsoft.com/office/drawing/2014/main" id="{72F34339-698B-4534-A068-5CD91C3EAD5C}"/>
              </a:ext>
            </a:extLst>
          </p:cNvPr>
          <p:cNvSpPr txBox="1"/>
          <p:nvPr/>
        </p:nvSpPr>
        <p:spPr>
          <a:xfrm>
            <a:off x="410075" y="888545"/>
            <a:ext cx="8130363" cy="3108543"/>
          </a:xfrm>
          <a:prstGeom prst="rect">
            <a:avLst/>
          </a:prstGeom>
          <a:noFill/>
        </p:spPr>
        <p:txBody>
          <a:bodyPr wrap="square" rtlCol="0">
            <a:spAutoFit/>
          </a:bodyPr>
          <a:lstStyle/>
          <a:p>
            <a:pPr marL="342900" indent="-342900">
              <a:buAutoNum type="arabicPeriod"/>
            </a:pPr>
            <a:r>
              <a:rPr lang="en-US" b="1" dirty="0"/>
              <a:t>Optimization</a:t>
            </a:r>
            <a:r>
              <a:rPr lang="en-US" dirty="0"/>
              <a:t>: While the majority of OOH inventory is printed, </a:t>
            </a:r>
            <a:r>
              <a:rPr lang="en-US" b="1" dirty="0">
                <a:solidFill>
                  <a:srgbClr val="FF0000"/>
                </a:solidFill>
              </a:rPr>
              <a:t>more digital screens </a:t>
            </a:r>
            <a:r>
              <a:rPr lang="en-US" dirty="0"/>
              <a:t>are becoming available for advertisers to create more dynamic campaigns. These screens are producing better optimization and allowing advertisers to create more </a:t>
            </a:r>
            <a:r>
              <a:rPr lang="en-US" b="1" dirty="0">
                <a:solidFill>
                  <a:srgbClr val="FF0000"/>
                </a:solidFill>
              </a:rPr>
              <a:t>personalized messaging</a:t>
            </a:r>
            <a:r>
              <a:rPr lang="en-US" dirty="0"/>
              <a:t>.</a:t>
            </a:r>
          </a:p>
          <a:p>
            <a:pPr marL="342900" indent="-342900">
              <a:buAutoNum type="arabicPeriod"/>
            </a:pPr>
            <a:endParaRPr lang="en-US" dirty="0"/>
          </a:p>
          <a:p>
            <a:pPr marL="342900" indent="-342900">
              <a:buAutoNum type="arabicPeriod"/>
            </a:pPr>
            <a:r>
              <a:rPr lang="en-US" b="1" dirty="0"/>
              <a:t>Enabling Digital Buying:</a:t>
            </a:r>
            <a:r>
              <a:rPr lang="en-US" dirty="0"/>
              <a:t>  The purchasing of OOH advertising was previously a lengthy process between the advertiser, digital marketing agency and inventory owner. With this model, the real-time strategies that now dominate the DOOH world would not be possible. </a:t>
            </a:r>
            <a:r>
              <a:rPr lang="en-US" b="1" dirty="0">
                <a:solidFill>
                  <a:srgbClr val="FF0000"/>
                </a:solidFill>
              </a:rPr>
              <a:t>Programmatic buying</a:t>
            </a:r>
            <a:r>
              <a:rPr lang="en-US" b="1" dirty="0"/>
              <a:t> </a:t>
            </a:r>
            <a:r>
              <a:rPr lang="en-US" dirty="0"/>
              <a:t>of OOH media is now commonplace.</a:t>
            </a:r>
          </a:p>
          <a:p>
            <a:pPr marL="342900" indent="-342900">
              <a:buAutoNum type="arabicPeriod"/>
            </a:pPr>
            <a:endParaRPr lang="en-US" dirty="0"/>
          </a:p>
          <a:p>
            <a:pPr marL="342900" indent="-342900">
              <a:buAutoNum type="arabicPeriod"/>
            </a:pPr>
            <a:r>
              <a:rPr lang="en-US" b="1" dirty="0"/>
              <a:t>Attribution and measurement: </a:t>
            </a:r>
            <a:r>
              <a:rPr lang="en-US" dirty="0"/>
              <a:t>OOH campaigns were traditionally difficult to measure the performance. Through digitized OOH, marketers can </a:t>
            </a:r>
            <a:r>
              <a:rPr lang="en-US" b="1" dirty="0">
                <a:solidFill>
                  <a:srgbClr val="FF0000"/>
                </a:solidFill>
              </a:rPr>
              <a:t>acquire detailed metrics</a:t>
            </a:r>
            <a:r>
              <a:rPr lang="en-US" dirty="0"/>
              <a:t> around their digital campaigns down to impressions and conversions. </a:t>
            </a:r>
          </a:p>
          <a:p>
            <a:pPr marL="342900" indent="-342900">
              <a:buAutoNum type="arabicPeriod"/>
            </a:pPr>
            <a:endParaRPr lang="en-US" dirty="0">
              <a:solidFill>
                <a:srgbClr val="495057"/>
              </a:solidFill>
              <a:latin typeface="montseraat"/>
            </a:endParaRPr>
          </a:p>
          <a:p>
            <a:pPr marL="342900" indent="-342900">
              <a:buAutoNum type="arabicPeriod"/>
            </a:pPr>
            <a:endParaRPr lang="en-US" b="1" dirty="0"/>
          </a:p>
        </p:txBody>
      </p:sp>
      <p:sp>
        <p:nvSpPr>
          <p:cNvPr id="5" name="Rectangle 4">
            <a:extLst>
              <a:ext uri="{FF2B5EF4-FFF2-40B4-BE49-F238E27FC236}">
                <a16:creationId xmlns:a16="http://schemas.microsoft.com/office/drawing/2014/main" id="{EFD6CA4E-1C08-48EA-9A4F-1A17F410B5C1}"/>
              </a:ext>
            </a:extLst>
          </p:cNvPr>
          <p:cNvSpPr/>
          <p:nvPr/>
        </p:nvSpPr>
        <p:spPr>
          <a:xfrm>
            <a:off x="336884" y="3700689"/>
            <a:ext cx="8470232" cy="10582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 </a:t>
            </a:r>
            <a:r>
              <a:rPr lang="en-US" sz="1600" b="1" i="0" dirty="0">
                <a:solidFill>
                  <a:srgbClr val="373737"/>
                </a:solidFill>
                <a:effectLst/>
                <a:latin typeface="Montserrat"/>
              </a:rPr>
              <a:t>LIVE BOARD Inc, a joint venture between NTT DOCOMO, INC. and </a:t>
            </a:r>
            <a:r>
              <a:rPr lang="en-US" sz="1600" b="1" i="0" dirty="0" err="1">
                <a:solidFill>
                  <a:srgbClr val="373737"/>
                </a:solidFill>
                <a:effectLst/>
                <a:latin typeface="Montserrat"/>
              </a:rPr>
              <a:t>Dentsu</a:t>
            </a:r>
            <a:r>
              <a:rPr lang="en-US" sz="1600" b="1" i="0" dirty="0">
                <a:solidFill>
                  <a:srgbClr val="373737"/>
                </a:solidFill>
                <a:effectLst/>
                <a:latin typeface="Montserrat"/>
              </a:rPr>
              <a:t> Inc., is Japan’s first impression-based DOOH ad network operator.  https://liveboard.co.jp/en/solutions/  </a:t>
            </a:r>
            <a:endParaRPr lang="en-US" sz="1200" b="1" dirty="0">
              <a:solidFill>
                <a:schemeClr val="tx1"/>
              </a:solidFill>
            </a:endParaRPr>
          </a:p>
        </p:txBody>
      </p:sp>
    </p:spTree>
    <p:extLst>
      <p:ext uri="{BB962C8B-B14F-4D97-AF65-F5344CB8AC3E}">
        <p14:creationId xmlns:p14="http://schemas.microsoft.com/office/powerpoint/2010/main" val="1689474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276;p53">
            <a:extLst>
              <a:ext uri="{FF2B5EF4-FFF2-40B4-BE49-F238E27FC236}">
                <a16:creationId xmlns:a16="http://schemas.microsoft.com/office/drawing/2014/main" id="{8076AA2E-68EA-4D94-A856-D3444430D5AF}"/>
              </a:ext>
            </a:extLst>
          </p:cNvPr>
          <p:cNvCxnSpPr/>
          <p:nvPr/>
        </p:nvCxnSpPr>
        <p:spPr>
          <a:xfrm>
            <a:off x="369533" y="697270"/>
            <a:ext cx="6659100" cy="0"/>
          </a:xfrm>
          <a:prstGeom prst="straightConnector1">
            <a:avLst/>
          </a:prstGeom>
          <a:noFill/>
          <a:ln w="9525" cap="flat" cmpd="sng">
            <a:solidFill>
              <a:schemeClr val="dk2"/>
            </a:solidFill>
            <a:prstDash val="solid"/>
            <a:round/>
            <a:headEnd type="none" w="med" len="med"/>
            <a:tailEnd type="none" w="med" len="med"/>
          </a:ln>
        </p:spPr>
      </p:cxnSp>
      <p:sp>
        <p:nvSpPr>
          <p:cNvPr id="3" name="Google Shape;277;p53">
            <a:extLst>
              <a:ext uri="{FF2B5EF4-FFF2-40B4-BE49-F238E27FC236}">
                <a16:creationId xmlns:a16="http://schemas.microsoft.com/office/drawing/2014/main" id="{71DFF607-1614-4CB7-A39E-DABBCE9FA025}"/>
              </a:ext>
            </a:extLst>
          </p:cNvPr>
          <p:cNvSpPr txBox="1"/>
          <p:nvPr/>
        </p:nvSpPr>
        <p:spPr>
          <a:xfrm>
            <a:off x="361433" y="67002"/>
            <a:ext cx="6667200" cy="556823"/>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SzPts val="1100"/>
              <a:buNone/>
            </a:pPr>
            <a:r>
              <a:rPr lang="en-US" sz="2400" dirty="0">
                <a:solidFill>
                  <a:schemeClr val="dk1"/>
                </a:solidFill>
              </a:rPr>
              <a:t>Innovations of DOOH: Social Media</a:t>
            </a:r>
          </a:p>
        </p:txBody>
      </p:sp>
      <p:sp>
        <p:nvSpPr>
          <p:cNvPr id="4" name="TextBox 3">
            <a:extLst>
              <a:ext uri="{FF2B5EF4-FFF2-40B4-BE49-F238E27FC236}">
                <a16:creationId xmlns:a16="http://schemas.microsoft.com/office/drawing/2014/main" id="{3DCB2DAB-4F15-498E-AA86-FD0B1C93C562}"/>
              </a:ext>
            </a:extLst>
          </p:cNvPr>
          <p:cNvSpPr txBox="1"/>
          <p:nvPr/>
        </p:nvSpPr>
        <p:spPr>
          <a:xfrm>
            <a:off x="411090" y="770716"/>
            <a:ext cx="8063367" cy="2462213"/>
          </a:xfrm>
          <a:prstGeom prst="rect">
            <a:avLst/>
          </a:prstGeom>
          <a:noFill/>
        </p:spPr>
        <p:txBody>
          <a:bodyPr wrap="square" rtlCol="0">
            <a:spAutoFit/>
          </a:bodyPr>
          <a:lstStyle/>
          <a:p>
            <a:r>
              <a:rPr lang="en-US" b="1" dirty="0"/>
              <a:t>Locations:</a:t>
            </a:r>
            <a:r>
              <a:rPr lang="en-US" dirty="0"/>
              <a:t> New York City’s Times Square</a:t>
            </a:r>
          </a:p>
          <a:p>
            <a:r>
              <a:rPr lang="en-US" b="1" dirty="0"/>
              <a:t>Company: </a:t>
            </a:r>
            <a:r>
              <a:rPr lang="en-US" dirty="0"/>
              <a:t>CVS</a:t>
            </a:r>
          </a:p>
          <a:p>
            <a:r>
              <a:rPr lang="en-US" b="1" dirty="0"/>
              <a:t>Campaign: </a:t>
            </a:r>
            <a:r>
              <a:rPr lang="en-US" dirty="0">
                <a:hlinkClick r:id="rId2"/>
              </a:rPr>
              <a:t>Beauty Mark Social Media Campaign</a:t>
            </a:r>
            <a:endParaRPr lang="en-US" dirty="0"/>
          </a:p>
          <a:p>
            <a:r>
              <a:rPr lang="en-US" b="1" dirty="0"/>
              <a:t>Innovations: </a:t>
            </a:r>
            <a:r>
              <a:rPr lang="en-US" dirty="0"/>
              <a:t>This campaign incorporated interactive capabilities using </a:t>
            </a:r>
            <a:r>
              <a:rPr lang="en-US" b="1" dirty="0">
                <a:solidFill>
                  <a:srgbClr val="0070C0"/>
                </a:solidFill>
              </a:rPr>
              <a:t>Social Media</a:t>
            </a:r>
            <a:r>
              <a:rPr lang="en-US" dirty="0"/>
              <a:t>. This</a:t>
            </a:r>
            <a:r>
              <a:rPr lang="en-US" b="1" dirty="0"/>
              <a:t> </a:t>
            </a:r>
            <a:r>
              <a:rPr lang="en-US" dirty="0"/>
              <a:t>interactive campaign encouraged users to upload their unedited selfies to social media with the hashtag #BeautyUnaltered.</a:t>
            </a:r>
            <a:r>
              <a:rPr lang="ja-JP" altLang="en-US" dirty="0"/>
              <a:t> </a:t>
            </a:r>
            <a:r>
              <a:rPr lang="en-US" altLang="ja-JP" dirty="0"/>
              <a:t>Within minutes of launching the campaign, users began uploading unaltered, unfiltered selfies using #BeautyUnaltered and @cvs_beauty, earning over </a:t>
            </a:r>
            <a:r>
              <a:rPr lang="en-US" altLang="ja-JP" b="1" dirty="0">
                <a:solidFill>
                  <a:srgbClr val="FF0000"/>
                </a:solidFill>
              </a:rPr>
              <a:t>3.6 billion impressions.</a:t>
            </a:r>
            <a:r>
              <a:rPr lang="en-US" altLang="ja-JP" dirty="0"/>
              <a:t> Every 10 seconds, a different consumer’s image showed on the Times Square digital signage, showing larger-than-life, unretouched images celebrating real beauty. The dynamic digital billboard was paired with a standard digital billboard featuring awareness messaging. </a:t>
            </a:r>
            <a:endParaRPr lang="en-US" sz="1600" dirty="0"/>
          </a:p>
          <a:p>
            <a:endParaRPr lang="en-US" dirty="0"/>
          </a:p>
        </p:txBody>
      </p:sp>
      <p:pic>
        <p:nvPicPr>
          <p:cNvPr id="6146" name="Picture 2">
            <a:extLst>
              <a:ext uri="{FF2B5EF4-FFF2-40B4-BE49-F238E27FC236}">
                <a16:creationId xmlns:a16="http://schemas.microsoft.com/office/drawing/2014/main" id="{00806D38-0EBB-40B5-A0E1-C86F2D9A8C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108" y="3073222"/>
            <a:ext cx="2385349" cy="19082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08B1A34-D4F0-495D-89A1-6D8015905C06}"/>
              </a:ext>
            </a:extLst>
          </p:cNvPr>
          <p:cNvSpPr txBox="1"/>
          <p:nvPr/>
        </p:nvSpPr>
        <p:spPr>
          <a:xfrm>
            <a:off x="3966288" y="3073222"/>
            <a:ext cx="4830382" cy="1923604"/>
          </a:xfrm>
          <a:prstGeom prst="rect">
            <a:avLst/>
          </a:prstGeom>
          <a:noFill/>
        </p:spPr>
        <p:txBody>
          <a:bodyPr wrap="square">
            <a:spAutoFit/>
          </a:bodyPr>
          <a:lstStyle/>
          <a:p>
            <a:pPr algn="l"/>
            <a:r>
              <a:rPr lang="en-US" sz="700" b="1" i="0" cap="all" dirty="0">
                <a:solidFill>
                  <a:srgbClr val="480FC6"/>
                </a:solidFill>
                <a:effectLst/>
                <a:latin typeface="proxima-nova-n6"/>
              </a:rPr>
              <a:t>RESULTS</a:t>
            </a:r>
            <a:endParaRPr lang="en-US" sz="800" b="1" i="0" cap="all" dirty="0">
              <a:solidFill>
                <a:srgbClr val="480FC6"/>
              </a:solidFill>
              <a:effectLst/>
              <a:latin typeface="proxima-nova-n6"/>
            </a:endParaRPr>
          </a:p>
          <a:p>
            <a:pPr marL="742950" lvl="1" indent="-285750" algn="l">
              <a:buFont typeface="Arial" panose="020B0604020202020204" pitchFamily="34" charset="0"/>
              <a:buChar char="•"/>
            </a:pPr>
            <a:r>
              <a:rPr lang="en-US" sz="800" b="0" i="0" dirty="0">
                <a:solidFill>
                  <a:srgbClr val="333333"/>
                </a:solidFill>
                <a:effectLst/>
                <a:latin typeface="proxima-nova-n6"/>
              </a:rPr>
              <a:t>3.6 billion earned impressions</a:t>
            </a:r>
          </a:p>
          <a:p>
            <a:pPr marL="742950" lvl="1" indent="-285750" algn="l">
              <a:buFont typeface="Arial" panose="020B0604020202020204" pitchFamily="34" charset="0"/>
              <a:buChar char="•"/>
            </a:pPr>
            <a:r>
              <a:rPr lang="en-US" sz="800" b="0" i="0" dirty="0">
                <a:solidFill>
                  <a:srgbClr val="333333"/>
                </a:solidFill>
                <a:effectLst/>
                <a:latin typeface="proxima-nova-n6"/>
              </a:rPr>
              <a:t>15.1 million total shared content reach</a:t>
            </a:r>
          </a:p>
          <a:p>
            <a:pPr marL="742950" lvl="1" indent="-285750" algn="l">
              <a:buFont typeface="Arial" panose="020B0604020202020204" pitchFamily="34" charset="0"/>
              <a:buChar char="•"/>
            </a:pPr>
            <a:r>
              <a:rPr lang="en-US" sz="800" b="0" i="0" dirty="0">
                <a:solidFill>
                  <a:srgbClr val="333333"/>
                </a:solidFill>
                <a:effectLst/>
                <a:latin typeface="proxima-nova-n6"/>
              </a:rPr>
              <a:t>104 million total #BeautyUnaltered impressions</a:t>
            </a:r>
          </a:p>
          <a:p>
            <a:pPr marL="742950" lvl="1" indent="-285750" algn="l">
              <a:buFont typeface="Arial" panose="020B0604020202020204" pitchFamily="34" charset="0"/>
              <a:buChar char="•"/>
            </a:pPr>
            <a:r>
              <a:rPr lang="en-US" sz="800" b="0" i="0" dirty="0">
                <a:solidFill>
                  <a:srgbClr val="333333"/>
                </a:solidFill>
                <a:effectLst/>
                <a:latin typeface="proxima-nova-n6"/>
              </a:rPr>
              <a:t>0% negative sentiment on social</a:t>
            </a:r>
          </a:p>
          <a:p>
            <a:pPr marL="742950" lvl="1" indent="-285750" algn="l">
              <a:buFont typeface="Arial" panose="020B0604020202020204" pitchFamily="34" charset="0"/>
              <a:buChar char="•"/>
            </a:pPr>
            <a:r>
              <a:rPr lang="en-US" sz="800" b="0" i="0" dirty="0">
                <a:solidFill>
                  <a:srgbClr val="333333"/>
                </a:solidFill>
                <a:effectLst/>
                <a:latin typeface="proxima-nova-n6"/>
              </a:rPr>
              <a:t>1.7k total earned placements including </a:t>
            </a:r>
            <a:r>
              <a:rPr lang="en-US" sz="800" b="0" i="1" dirty="0">
                <a:solidFill>
                  <a:srgbClr val="333333"/>
                </a:solidFill>
                <a:effectLst/>
                <a:latin typeface="proxima-nova-n6"/>
              </a:rPr>
              <a:t>TODAY</a:t>
            </a:r>
            <a:r>
              <a:rPr lang="en-US" sz="800" b="0" i="0" dirty="0">
                <a:solidFill>
                  <a:srgbClr val="333333"/>
                </a:solidFill>
                <a:effectLst/>
                <a:latin typeface="proxima-nova-n6"/>
              </a:rPr>
              <a:t>, </a:t>
            </a:r>
            <a:r>
              <a:rPr lang="en-US" sz="800" b="0" i="1" dirty="0">
                <a:solidFill>
                  <a:srgbClr val="333333"/>
                </a:solidFill>
                <a:effectLst/>
                <a:latin typeface="proxima-nova-n6"/>
              </a:rPr>
              <a:t>The New York Times</a:t>
            </a:r>
            <a:r>
              <a:rPr lang="en-US" sz="800" b="0" i="0" dirty="0">
                <a:solidFill>
                  <a:srgbClr val="333333"/>
                </a:solidFill>
                <a:effectLst/>
                <a:latin typeface="proxima-nova-n6"/>
              </a:rPr>
              <a:t>, </a:t>
            </a:r>
            <a:r>
              <a:rPr lang="en-US" sz="800" b="0" i="1" dirty="0">
                <a:solidFill>
                  <a:srgbClr val="333333"/>
                </a:solidFill>
                <a:effectLst/>
                <a:latin typeface="proxima-nova-n6"/>
              </a:rPr>
              <a:t>Fast Company</a:t>
            </a:r>
            <a:r>
              <a:rPr lang="en-US" sz="800" b="0" i="0" dirty="0">
                <a:solidFill>
                  <a:srgbClr val="333333"/>
                </a:solidFill>
                <a:effectLst/>
                <a:latin typeface="proxima-nova-n6"/>
              </a:rPr>
              <a:t>, </a:t>
            </a:r>
            <a:r>
              <a:rPr lang="en-US" sz="800" b="0" i="1" dirty="0">
                <a:solidFill>
                  <a:srgbClr val="333333"/>
                </a:solidFill>
                <a:effectLst/>
                <a:latin typeface="proxima-nova-n6"/>
              </a:rPr>
              <a:t>Ad Age</a:t>
            </a:r>
            <a:r>
              <a:rPr lang="en-US" sz="800" b="0" i="0" dirty="0">
                <a:solidFill>
                  <a:srgbClr val="333333"/>
                </a:solidFill>
                <a:effectLst/>
                <a:latin typeface="proxima-nova-n6"/>
              </a:rPr>
              <a:t>, </a:t>
            </a:r>
            <a:r>
              <a:rPr lang="en-US" sz="800" b="0" i="1" dirty="0">
                <a:solidFill>
                  <a:srgbClr val="333333"/>
                </a:solidFill>
                <a:effectLst/>
                <a:latin typeface="proxima-nova-n6"/>
              </a:rPr>
              <a:t>Women’s Wear Daily</a:t>
            </a:r>
            <a:r>
              <a:rPr lang="en-US" sz="800" b="0" i="0" dirty="0">
                <a:solidFill>
                  <a:srgbClr val="333333"/>
                </a:solidFill>
                <a:effectLst/>
                <a:latin typeface="proxima-nova-n6"/>
              </a:rPr>
              <a:t> and </a:t>
            </a:r>
            <a:r>
              <a:rPr lang="en-US" sz="800" b="0" i="1" dirty="0">
                <a:solidFill>
                  <a:srgbClr val="333333"/>
                </a:solidFill>
                <a:effectLst/>
                <a:latin typeface="proxima-nova-n6"/>
              </a:rPr>
              <a:t>Reuters</a:t>
            </a:r>
            <a:endParaRPr lang="en-US" sz="800" b="0" i="0" dirty="0">
              <a:solidFill>
                <a:srgbClr val="333333"/>
              </a:solidFill>
              <a:effectLst/>
              <a:latin typeface="proxima-nova-n6"/>
            </a:endParaRPr>
          </a:p>
          <a:p>
            <a:pPr marL="742950" lvl="1" indent="-285750" algn="l">
              <a:buFont typeface="Arial" panose="020B0604020202020204" pitchFamily="34" charset="0"/>
              <a:buChar char="•"/>
            </a:pPr>
            <a:r>
              <a:rPr lang="en-US" sz="800" b="0" i="0" dirty="0">
                <a:solidFill>
                  <a:srgbClr val="333333"/>
                </a:solidFill>
                <a:effectLst/>
                <a:latin typeface="proxima-nova-n6"/>
              </a:rPr>
              <a:t>11 major beauty brands, including Almay, Maybelline, Burt’s Bees and </a:t>
            </a:r>
            <a:r>
              <a:rPr lang="en-US" sz="800" b="0" i="0" dirty="0" err="1">
                <a:solidFill>
                  <a:srgbClr val="333333"/>
                </a:solidFill>
                <a:effectLst/>
                <a:latin typeface="proxima-nova-n6"/>
              </a:rPr>
              <a:t>L’Oreal</a:t>
            </a:r>
            <a:r>
              <a:rPr lang="en-US" sz="800" b="0" i="0" dirty="0">
                <a:solidFill>
                  <a:srgbClr val="333333"/>
                </a:solidFill>
                <a:effectLst/>
                <a:latin typeface="proxima-nova-n6"/>
              </a:rPr>
              <a:t> Paris, committed to being transparent in their marketing</a:t>
            </a:r>
          </a:p>
          <a:p>
            <a:pPr marL="742950" lvl="1" indent="-285750" algn="l">
              <a:buFont typeface="Arial" panose="020B0604020202020204" pitchFamily="34" charset="0"/>
              <a:buChar char="•"/>
            </a:pPr>
            <a:r>
              <a:rPr lang="en-US" sz="800" b="0" i="0" dirty="0">
                <a:solidFill>
                  <a:srgbClr val="333333"/>
                </a:solidFill>
                <a:effectLst/>
                <a:latin typeface="proxima-nova-n6"/>
              </a:rPr>
              <a:t>Average daily sales were up following the announcement</a:t>
            </a:r>
          </a:p>
          <a:p>
            <a:pPr marL="742950" lvl="1" indent="-285750" algn="l">
              <a:buFont typeface="Arial" panose="020B0604020202020204" pitchFamily="34" charset="0"/>
              <a:buChar char="•"/>
            </a:pPr>
            <a:r>
              <a:rPr lang="en-US" sz="800" b="0" i="0" dirty="0">
                <a:solidFill>
                  <a:srgbClr val="333333"/>
                </a:solidFill>
                <a:effectLst/>
                <a:latin typeface="proxima-nova-n6"/>
              </a:rPr>
              <a:t>80% of consumers have a more positive impression of brand’s beauty offering after hearing about this initiative</a:t>
            </a:r>
          </a:p>
          <a:p>
            <a:pPr marL="742950" lvl="1" indent="-285750" algn="l">
              <a:buFont typeface="Arial" panose="020B0604020202020204" pitchFamily="34" charset="0"/>
              <a:buChar char="•"/>
            </a:pPr>
            <a:r>
              <a:rPr lang="en-US" sz="800" b="0" i="0" dirty="0">
                <a:solidFill>
                  <a:srgbClr val="333333"/>
                </a:solidFill>
                <a:effectLst/>
                <a:latin typeface="proxima-nova-n6"/>
              </a:rPr>
              <a:t>More than 50% of aware consumers say they will shop with us more often</a:t>
            </a:r>
          </a:p>
          <a:p>
            <a:pPr marL="742950" lvl="1" indent="-285750" algn="l">
              <a:buFont typeface="Arial" panose="020B0604020202020204" pitchFamily="34" charset="0"/>
              <a:buChar char="•"/>
            </a:pPr>
            <a:r>
              <a:rPr lang="en-US" sz="800" b="0" i="0" dirty="0">
                <a:solidFill>
                  <a:srgbClr val="333333"/>
                </a:solidFill>
                <a:effectLst/>
                <a:latin typeface="proxima-nova-n6"/>
              </a:rPr>
              <a:t>Named Mass Market Retailer of the Year by WWD Beauty Inc Awards</a:t>
            </a:r>
          </a:p>
          <a:p>
            <a:pPr marL="742950" lvl="1" indent="-285750" algn="l">
              <a:buFont typeface="Arial" panose="020B0604020202020204" pitchFamily="34" charset="0"/>
              <a:buChar char="•"/>
            </a:pPr>
            <a:r>
              <a:rPr lang="en-US" sz="800" b="0" i="0" dirty="0">
                <a:solidFill>
                  <a:srgbClr val="333333"/>
                </a:solidFill>
                <a:effectLst/>
                <a:latin typeface="proxima-nova-n6"/>
              </a:rPr>
              <a:t>Named a leading innovator in beauty by Fast Company in 2019</a:t>
            </a:r>
          </a:p>
        </p:txBody>
      </p:sp>
      <p:sp>
        <p:nvSpPr>
          <p:cNvPr id="10" name="TextBox 9">
            <a:extLst>
              <a:ext uri="{FF2B5EF4-FFF2-40B4-BE49-F238E27FC236}">
                <a16:creationId xmlns:a16="http://schemas.microsoft.com/office/drawing/2014/main" id="{C426424B-F97F-486D-8A6A-83D063AB3588}"/>
              </a:ext>
            </a:extLst>
          </p:cNvPr>
          <p:cNvSpPr txBox="1"/>
          <p:nvPr/>
        </p:nvSpPr>
        <p:spPr>
          <a:xfrm>
            <a:off x="4859079" y="4904493"/>
            <a:ext cx="4572000" cy="184666"/>
          </a:xfrm>
          <a:prstGeom prst="rect">
            <a:avLst/>
          </a:prstGeom>
          <a:noFill/>
        </p:spPr>
        <p:txBody>
          <a:bodyPr wrap="square">
            <a:spAutoFit/>
          </a:bodyPr>
          <a:lstStyle/>
          <a:p>
            <a:r>
              <a:rPr lang="en-US" sz="600" dirty="0"/>
              <a:t>https://www.verticalimpression.com/post/7-of-the-most-impressive-examples-of-digital-out-of-home-advertising-campaigns</a:t>
            </a:r>
          </a:p>
        </p:txBody>
      </p:sp>
    </p:spTree>
    <p:extLst>
      <p:ext uri="{BB962C8B-B14F-4D97-AF65-F5344CB8AC3E}">
        <p14:creationId xmlns:p14="http://schemas.microsoft.com/office/powerpoint/2010/main" val="3468885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Google Shape;276;p53">
            <a:extLst>
              <a:ext uri="{FF2B5EF4-FFF2-40B4-BE49-F238E27FC236}">
                <a16:creationId xmlns:a16="http://schemas.microsoft.com/office/drawing/2014/main" id="{8076AA2E-68EA-4D94-A856-D3444430D5AF}"/>
              </a:ext>
            </a:extLst>
          </p:cNvPr>
          <p:cNvCxnSpPr/>
          <p:nvPr/>
        </p:nvCxnSpPr>
        <p:spPr>
          <a:xfrm>
            <a:off x="369533" y="697270"/>
            <a:ext cx="6659100" cy="0"/>
          </a:xfrm>
          <a:prstGeom prst="straightConnector1">
            <a:avLst/>
          </a:prstGeom>
          <a:noFill/>
          <a:ln w="9525" cap="flat" cmpd="sng">
            <a:solidFill>
              <a:schemeClr val="dk2"/>
            </a:solidFill>
            <a:prstDash val="solid"/>
            <a:round/>
            <a:headEnd type="none" w="med" len="med"/>
            <a:tailEnd type="none" w="med" len="med"/>
          </a:ln>
        </p:spPr>
      </p:cxnSp>
      <p:sp>
        <p:nvSpPr>
          <p:cNvPr id="3" name="Google Shape;277;p53">
            <a:extLst>
              <a:ext uri="{FF2B5EF4-FFF2-40B4-BE49-F238E27FC236}">
                <a16:creationId xmlns:a16="http://schemas.microsoft.com/office/drawing/2014/main" id="{71DFF607-1614-4CB7-A39E-DABBCE9FA025}"/>
              </a:ext>
            </a:extLst>
          </p:cNvPr>
          <p:cNvSpPr txBox="1"/>
          <p:nvPr/>
        </p:nvSpPr>
        <p:spPr>
          <a:xfrm>
            <a:off x="361433" y="67002"/>
            <a:ext cx="6667200" cy="556823"/>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SzPts val="1100"/>
              <a:buNone/>
            </a:pPr>
            <a:r>
              <a:rPr lang="en-US" sz="2400" dirty="0">
                <a:solidFill>
                  <a:schemeClr val="dk1"/>
                </a:solidFill>
              </a:rPr>
              <a:t>Innovations of DOOH: Facial Recognition</a:t>
            </a:r>
          </a:p>
        </p:txBody>
      </p:sp>
      <p:sp>
        <p:nvSpPr>
          <p:cNvPr id="4" name="TextBox 3">
            <a:extLst>
              <a:ext uri="{FF2B5EF4-FFF2-40B4-BE49-F238E27FC236}">
                <a16:creationId xmlns:a16="http://schemas.microsoft.com/office/drawing/2014/main" id="{3DCB2DAB-4F15-498E-AA86-FD0B1C93C562}"/>
              </a:ext>
            </a:extLst>
          </p:cNvPr>
          <p:cNvSpPr txBox="1"/>
          <p:nvPr/>
        </p:nvSpPr>
        <p:spPr>
          <a:xfrm>
            <a:off x="439443" y="770716"/>
            <a:ext cx="8063367" cy="2031325"/>
          </a:xfrm>
          <a:prstGeom prst="rect">
            <a:avLst/>
          </a:prstGeom>
          <a:noFill/>
        </p:spPr>
        <p:txBody>
          <a:bodyPr wrap="square" rtlCol="0">
            <a:spAutoFit/>
          </a:bodyPr>
          <a:lstStyle/>
          <a:p>
            <a:r>
              <a:rPr lang="en-US" b="1" dirty="0"/>
              <a:t>Locations:</a:t>
            </a:r>
            <a:r>
              <a:rPr lang="en-US" dirty="0"/>
              <a:t> Santa Monica Place Shopping Mall</a:t>
            </a:r>
          </a:p>
          <a:p>
            <a:r>
              <a:rPr lang="en-US" b="1" dirty="0"/>
              <a:t>Company: </a:t>
            </a:r>
            <a:r>
              <a:rPr lang="en-US" dirty="0"/>
              <a:t>GMC</a:t>
            </a:r>
          </a:p>
          <a:p>
            <a:r>
              <a:rPr lang="en-US" b="1" dirty="0"/>
              <a:t>Campaign: </a:t>
            </a:r>
            <a:r>
              <a:rPr lang="en-US" dirty="0">
                <a:hlinkClick r:id="rId3"/>
              </a:rPr>
              <a:t>The New Acadia SUV, GMC</a:t>
            </a:r>
            <a:br>
              <a:rPr lang="en-US" b="1" dirty="0"/>
            </a:br>
            <a:r>
              <a:rPr lang="en-US" b="1" dirty="0"/>
              <a:t>Innovations: </a:t>
            </a:r>
            <a:r>
              <a:rPr lang="en-US" dirty="0"/>
              <a:t>The camera in the digital display used artificial intelligence to </a:t>
            </a:r>
            <a:r>
              <a:rPr lang="en-US" b="1" dirty="0">
                <a:solidFill>
                  <a:srgbClr val="FF0000"/>
                </a:solidFill>
              </a:rPr>
              <a:t>detect audience demographics,</a:t>
            </a:r>
            <a:r>
              <a:rPr lang="en-US" dirty="0"/>
              <a:t> such as age and gender, then serve one of 30 possible targeted video ads to the viewer. For example, if the anonymous audience detection </a:t>
            </a:r>
            <a:r>
              <a:rPr lang="en-US" b="1" dirty="0">
                <a:solidFill>
                  <a:srgbClr val="0070C0"/>
                </a:solidFill>
              </a:rPr>
              <a:t>facial analytics technology </a:t>
            </a:r>
            <a:r>
              <a:rPr lang="en-US" dirty="0"/>
              <a:t>detected recognized a family with kids, the ad showed a video targeted at families. Passersby went out of their way to interact with the digital signage, and as people interacted more with the kiosk, it engaged them with interactive games like Simon Says.</a:t>
            </a:r>
          </a:p>
        </p:txBody>
      </p:sp>
      <p:pic>
        <p:nvPicPr>
          <p:cNvPr id="5" name="Online Media 4" title="Interactive Facial Recognition Digital OOH Billboard Campaign for GM">
            <a:hlinkClick r:id="" action="ppaction://media"/>
            <a:extLst>
              <a:ext uri="{FF2B5EF4-FFF2-40B4-BE49-F238E27FC236}">
                <a16:creationId xmlns:a16="http://schemas.microsoft.com/office/drawing/2014/main" id="{F6BEBB71-4CD9-436F-822E-3384EAA9D12D}"/>
              </a:ext>
            </a:extLst>
          </p:cNvPr>
          <p:cNvPicPr>
            <a:picLocks noRot="1" noChangeAspect="1"/>
          </p:cNvPicPr>
          <p:nvPr>
            <a:videoFile r:link="rId1"/>
          </p:nvPr>
        </p:nvPicPr>
        <p:blipFill>
          <a:blip r:embed="rId4"/>
          <a:stretch>
            <a:fillRect/>
          </a:stretch>
        </p:blipFill>
        <p:spPr>
          <a:xfrm>
            <a:off x="796930" y="2942423"/>
            <a:ext cx="3195400" cy="1805401"/>
          </a:xfrm>
          <a:prstGeom prst="rect">
            <a:avLst/>
          </a:prstGeom>
        </p:spPr>
      </p:pic>
      <p:pic>
        <p:nvPicPr>
          <p:cNvPr id="8194" name="Picture 2" descr="Facial Recognition Displays">
            <a:extLst>
              <a:ext uri="{FF2B5EF4-FFF2-40B4-BE49-F238E27FC236}">
                <a16:creationId xmlns:a16="http://schemas.microsoft.com/office/drawing/2014/main" id="{166C3026-C823-4369-9F53-6D82D89440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0074" y="2802040"/>
            <a:ext cx="2966996" cy="208616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03E70E0-4D6F-4573-AFCF-7B55FC4B942C}"/>
              </a:ext>
            </a:extLst>
          </p:cNvPr>
          <p:cNvSpPr txBox="1"/>
          <p:nvPr/>
        </p:nvSpPr>
        <p:spPr>
          <a:xfrm>
            <a:off x="4859079" y="4904493"/>
            <a:ext cx="4572000" cy="184666"/>
          </a:xfrm>
          <a:prstGeom prst="rect">
            <a:avLst/>
          </a:prstGeom>
          <a:noFill/>
        </p:spPr>
        <p:txBody>
          <a:bodyPr wrap="square">
            <a:spAutoFit/>
          </a:bodyPr>
          <a:lstStyle/>
          <a:p>
            <a:r>
              <a:rPr lang="en-US" sz="600" dirty="0"/>
              <a:t>https://www.verticalimpression.com/post/7-of-the-most-impressive-examples-of-digital-out-of-home-advertising-campaigns</a:t>
            </a:r>
          </a:p>
        </p:txBody>
      </p:sp>
    </p:spTree>
    <p:extLst>
      <p:ext uri="{BB962C8B-B14F-4D97-AF65-F5344CB8AC3E}">
        <p14:creationId xmlns:p14="http://schemas.microsoft.com/office/powerpoint/2010/main" val="113462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6306</TotalTime>
  <Words>2353</Words>
  <Application>Microsoft Office PowerPoint</Application>
  <PresentationFormat>On-screen Show (16:9)</PresentationFormat>
  <Paragraphs>320</Paragraphs>
  <Slides>15</Slides>
  <Notes>7</Notes>
  <HiddenSlides>0</HiddenSlides>
  <MMClips>4</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15</vt:i4>
      </vt:variant>
    </vt:vector>
  </HeadingPairs>
  <TitlesOfParts>
    <vt:vector size="26" baseType="lpstr">
      <vt:lpstr>Meiryo</vt:lpstr>
      <vt:lpstr>montseraat</vt:lpstr>
      <vt:lpstr>Montserrat</vt:lpstr>
      <vt:lpstr>proxima-nova-n6</vt:lpstr>
      <vt:lpstr>Arial</vt:lpstr>
      <vt:lpstr>Calibri</vt:lpstr>
      <vt:lpstr>Roboto</vt:lpstr>
      <vt:lpstr>Office Theme</vt:lpstr>
      <vt:lpstr>Simple Light</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Elissa Lee</dc:creator>
  <cp:lastModifiedBy>Elissa Lee</cp:lastModifiedBy>
  <cp:revision>67</cp:revision>
  <dcterms:modified xsi:type="dcterms:W3CDTF">2021-05-13T00:04:17Z</dcterms:modified>
</cp:coreProperties>
</file>